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0"/>
  </p:notesMasterIdLst>
  <p:sldIdLst>
    <p:sldId id="260" r:id="rId2"/>
    <p:sldId id="256" r:id="rId3"/>
    <p:sldId id="257" r:id="rId4"/>
    <p:sldId id="261" r:id="rId5"/>
    <p:sldId id="262" r:id="rId6"/>
    <p:sldId id="263" r:id="rId7"/>
    <p:sldId id="265" r:id="rId8"/>
    <p:sldId id="264" r:id="rId9"/>
    <p:sldId id="266" r:id="rId10"/>
    <p:sldId id="272" r:id="rId11"/>
    <p:sldId id="267" r:id="rId12"/>
    <p:sldId id="268" r:id="rId13"/>
    <p:sldId id="269" r:id="rId14"/>
    <p:sldId id="286" r:id="rId15"/>
    <p:sldId id="270" r:id="rId16"/>
    <p:sldId id="271" r:id="rId17"/>
    <p:sldId id="276" r:id="rId18"/>
    <p:sldId id="273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FF"/>
    <a:srgbClr val="AFABAB"/>
    <a:srgbClr val="A9D18E"/>
    <a:srgbClr val="F4B183"/>
    <a:srgbClr val="4272C4"/>
    <a:srgbClr val="4372C4"/>
    <a:srgbClr val="014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43"/>
  </p:normalViewPr>
  <p:slideViewPr>
    <p:cSldViewPr snapToGrid="0" snapToObjects="1">
      <p:cViewPr>
        <p:scale>
          <a:sx n="97" d="100"/>
          <a:sy n="97" d="100"/>
        </p:scale>
        <p:origin x="1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44FB0-2758-F64C-B567-139AEC189B32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92132-4712-494C-8E73-4B399B173D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418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10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截屏</a:t>
            </a:r>
            <a:r>
              <a:rPr kumimoji="1" lang="en-US" altLang="zh-CN" dirty="0"/>
              <a:t>2020-07-27 14.03.44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92132-4712-494C-8E73-4B399B173DB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52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86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70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42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436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07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75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9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25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425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C4B9-64D6-D745-9084-928CC4ED387C}" type="datetimeFigureOut">
              <a:rPr kumimoji="1" lang="zh-CN" altLang="en-US" smtClean="0"/>
              <a:t>2020/7/30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E366-E695-0A46-B42E-495EC2448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73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81362773-ED2A-A140-BE55-23C924AAFBCA}"/>
              </a:ext>
            </a:extLst>
          </p:cNvPr>
          <p:cNvSpPr txBox="1">
            <a:spLocks/>
          </p:cNvSpPr>
          <p:nvPr userDrawn="1"/>
        </p:nvSpPr>
        <p:spPr>
          <a:xfrm>
            <a:off x="0" y="5"/>
            <a:ext cx="9144000" cy="104931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3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19">
            <a:extLst>
              <a:ext uri="{FF2B5EF4-FFF2-40B4-BE49-F238E27FC236}">
                <a16:creationId xmlns:a16="http://schemas.microsoft.com/office/drawing/2014/main" id="{BC059602-85B2-AA4F-91BB-BB988B13C18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38140" y="-25400"/>
            <a:ext cx="1" cy="104931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20">
            <a:extLst>
              <a:ext uri="{FF2B5EF4-FFF2-40B4-BE49-F238E27FC236}">
                <a16:creationId xmlns:a16="http://schemas.microsoft.com/office/drawing/2014/main" id="{3246625D-CEF1-2344-83CC-D6E7715DC92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84572" y="-26988"/>
            <a:ext cx="0" cy="82146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连接符 30">
            <a:extLst>
              <a:ext uri="{FF2B5EF4-FFF2-40B4-BE49-F238E27FC236}">
                <a16:creationId xmlns:a16="http://schemas.microsoft.com/office/drawing/2014/main" id="{F843BB06-B67E-294C-90D6-08B920FFF62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32197" y="-26988"/>
            <a:ext cx="0" cy="536654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6020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0" y="2012432"/>
            <a:ext cx="9144000" cy="2833141"/>
          </a:xfrm>
          <a:prstGeom prst="rect">
            <a:avLst/>
          </a:prstGeom>
          <a:solidFill>
            <a:srgbClr val="01409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Spark SQL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的查询优化方法</a:t>
            </a:r>
            <a:endParaRPr lang="en-US" altLang="zh-CN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3834535" y="5264094"/>
            <a:ext cx="1474932" cy="714296"/>
          </a:xfrm>
        </p:spPr>
        <p:txBody>
          <a:bodyPr vert="horz" lIns="68580" tIns="34291" rIns="68580" bIns="34291" rtlCol="0"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邵航宇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2020.07.31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7AF6B1-AC14-6E41-A050-E509C0EB202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6" y="14288"/>
            <a:ext cx="990674" cy="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"/>
    </mc:Choice>
    <mc:Fallback xmlns="">
      <p:transition spd="slow" advTm="17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F7C8BF28-918E-3A47-B0CB-50788A45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SQL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B46386-8B51-2E42-B0DF-DEE5BF99EC51}"/>
              </a:ext>
            </a:extLst>
          </p:cNvPr>
          <p:cNvSpPr txBox="1"/>
          <p:nvPr/>
        </p:nvSpPr>
        <p:spPr>
          <a:xfrm>
            <a:off x="269822" y="1304144"/>
            <a:ext cx="179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使用索引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EFC5E0-DBEE-2647-B90A-0C8B01CD3BC0}"/>
              </a:ext>
            </a:extLst>
          </p:cNvPr>
          <p:cNvGrpSpPr/>
          <p:nvPr/>
        </p:nvGrpSpPr>
        <p:grpSpPr>
          <a:xfrm>
            <a:off x="6565431" y="1171758"/>
            <a:ext cx="2480400" cy="1925992"/>
            <a:chOff x="6565431" y="1171758"/>
            <a:chExt cx="2480400" cy="192599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365EA1-6267-534F-9B8E-585F70ED28A7}"/>
                </a:ext>
              </a:extLst>
            </p:cNvPr>
            <p:cNvSpPr txBox="1"/>
            <p:nvPr/>
          </p:nvSpPr>
          <p:spPr>
            <a:xfrm>
              <a:off x="6565431" y="1171758"/>
              <a:ext cx="2480400" cy="15912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C7B2598-A932-5743-AB6A-64D96D8DC910}"/>
                </a:ext>
              </a:extLst>
            </p:cNvPr>
            <p:cNvGrpSpPr/>
            <p:nvPr/>
          </p:nvGrpSpPr>
          <p:grpSpPr>
            <a:xfrm>
              <a:off x="6589973" y="1191614"/>
              <a:ext cx="2438400" cy="1906136"/>
              <a:chOff x="6589973" y="1191614"/>
              <a:chExt cx="2438400" cy="190613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4D4AEC0-51E0-2046-82CC-F74CE7DE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9973" y="1191614"/>
                <a:ext cx="2438400" cy="153670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E0EA7B-E934-B341-B5EB-62C13290CB47}"/>
                  </a:ext>
                </a:extLst>
              </p:cNvPr>
              <p:cNvSpPr txBox="1"/>
              <p:nvPr/>
            </p:nvSpPr>
            <p:spPr>
              <a:xfrm>
                <a:off x="6895475" y="2728418"/>
                <a:ext cx="1798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1000000</a:t>
                </a:r>
                <a:r>
                  <a:rPr kumimoji="1" lang="zh-CN" altLang="en-US" dirty="0"/>
                  <a:t>条数据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66B9CD1-00D4-FB47-915B-40FB12BAA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21" b="1633"/>
          <a:stretch/>
        </p:blipFill>
        <p:spPr>
          <a:xfrm>
            <a:off x="269822" y="1827785"/>
            <a:ext cx="6189167" cy="21636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87CEEE40-CB37-9E4B-893D-F16D10201E1A}"/>
              </a:ext>
            </a:extLst>
          </p:cNvPr>
          <p:cNvGrpSpPr/>
          <p:nvPr/>
        </p:nvGrpSpPr>
        <p:grpSpPr>
          <a:xfrm>
            <a:off x="501709" y="3329984"/>
            <a:ext cx="8355009" cy="1658949"/>
            <a:chOff x="501709" y="3329984"/>
            <a:chExt cx="8355009" cy="165894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EF03ABD-F697-4D4E-AFA4-5553CF3D2282}"/>
                </a:ext>
              </a:extLst>
            </p:cNvPr>
            <p:cNvGrpSpPr/>
            <p:nvPr/>
          </p:nvGrpSpPr>
          <p:grpSpPr>
            <a:xfrm>
              <a:off x="501709" y="3761816"/>
              <a:ext cx="8355009" cy="604800"/>
              <a:chOff x="501709" y="3761816"/>
              <a:chExt cx="8355009" cy="604800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2253EB6-7B3F-A140-8C00-ADC307A30A7A}"/>
                  </a:ext>
                </a:extLst>
              </p:cNvPr>
              <p:cNvSpPr txBox="1"/>
              <p:nvPr/>
            </p:nvSpPr>
            <p:spPr>
              <a:xfrm>
                <a:off x="501709" y="3761816"/>
                <a:ext cx="8348400" cy="6048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D67A0C5-35E2-3846-B4B1-5128489C5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818" y="3789787"/>
                <a:ext cx="8343900" cy="571500"/>
              </a:xfrm>
              <a:prstGeom prst="rect">
                <a:avLst/>
              </a:prstGeom>
            </p:spPr>
          </p:pic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C88E918-89B2-FD42-8DF2-332657E0301A}"/>
                </a:ext>
              </a:extLst>
            </p:cNvPr>
            <p:cNvGrpSpPr/>
            <p:nvPr/>
          </p:nvGrpSpPr>
          <p:grpSpPr>
            <a:xfrm>
              <a:off x="501709" y="4369733"/>
              <a:ext cx="8355009" cy="619200"/>
              <a:chOff x="501709" y="4369733"/>
              <a:chExt cx="8355009" cy="619200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4398EC0-A4D5-1A44-A6E6-A7B2677894EA}"/>
                  </a:ext>
                </a:extLst>
              </p:cNvPr>
              <p:cNvSpPr txBox="1"/>
              <p:nvPr/>
            </p:nvSpPr>
            <p:spPr>
              <a:xfrm>
                <a:off x="501709" y="4369733"/>
                <a:ext cx="8348400" cy="6192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D1BB3131-F740-B34C-B884-94B799A81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818" y="4389066"/>
                <a:ext cx="8343900" cy="571500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63403E4-BC6B-BC41-A439-9BBC3DCEFAEC}"/>
                </a:ext>
              </a:extLst>
            </p:cNvPr>
            <p:cNvGrpSpPr/>
            <p:nvPr/>
          </p:nvGrpSpPr>
          <p:grpSpPr>
            <a:xfrm>
              <a:off x="501709" y="3329984"/>
              <a:ext cx="2698692" cy="403253"/>
              <a:chOff x="501709" y="3329984"/>
              <a:chExt cx="2698692" cy="403253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70522CE-FA99-D643-80FD-11805BDC661F}"/>
                  </a:ext>
                </a:extLst>
              </p:cNvPr>
              <p:cNvSpPr txBox="1"/>
              <p:nvPr/>
            </p:nvSpPr>
            <p:spPr>
              <a:xfrm>
                <a:off x="501709" y="3336542"/>
                <a:ext cx="2680328" cy="396695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4FBA784-CF5E-2143-AFD9-0D41A360650B}"/>
                  </a:ext>
                </a:extLst>
              </p:cNvPr>
              <p:cNvSpPr txBox="1"/>
              <p:nvPr/>
            </p:nvSpPr>
            <p:spPr>
              <a:xfrm>
                <a:off x="520074" y="3329984"/>
                <a:ext cx="2680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username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列建立索引</a:t>
                </a: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910758E-DFDE-EF4C-A970-10C9C0F63F77}"/>
              </a:ext>
            </a:extLst>
          </p:cNvPr>
          <p:cNvGrpSpPr/>
          <p:nvPr/>
        </p:nvGrpSpPr>
        <p:grpSpPr>
          <a:xfrm>
            <a:off x="0" y="5112471"/>
            <a:ext cx="9144000" cy="1660739"/>
            <a:chOff x="0" y="5112471"/>
            <a:chExt cx="9144000" cy="166073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075BF07-24F9-984A-AC90-0AFD9C531A11}"/>
                </a:ext>
              </a:extLst>
            </p:cNvPr>
            <p:cNvGrpSpPr/>
            <p:nvPr/>
          </p:nvGrpSpPr>
          <p:grpSpPr>
            <a:xfrm>
              <a:off x="0" y="5112471"/>
              <a:ext cx="9144000" cy="1042599"/>
              <a:chOff x="0" y="5112471"/>
              <a:chExt cx="9144000" cy="1042599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DC9656A1-66F3-B94A-95F3-384819CF69E1}"/>
                  </a:ext>
                </a:extLst>
              </p:cNvPr>
              <p:cNvGrpSpPr/>
              <p:nvPr/>
            </p:nvGrpSpPr>
            <p:grpSpPr>
              <a:xfrm>
                <a:off x="520073" y="5112471"/>
                <a:ext cx="3237875" cy="396695"/>
                <a:chOff x="520073" y="5112471"/>
                <a:chExt cx="3237875" cy="396695"/>
              </a:xfrm>
            </p:grpSpPr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21B9653-C652-EB47-9688-F384DC7B702A}"/>
                    </a:ext>
                  </a:extLst>
                </p:cNvPr>
                <p:cNvSpPr txBox="1"/>
                <p:nvPr/>
              </p:nvSpPr>
              <p:spPr>
                <a:xfrm>
                  <a:off x="520073" y="5112471"/>
                  <a:ext cx="2680328" cy="396695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70C0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E11E8BD-EA6E-9D48-B42E-82DDED9565E5}"/>
                    </a:ext>
                  </a:extLst>
                </p:cNvPr>
                <p:cNvSpPr txBox="1"/>
                <p:nvPr/>
              </p:nvSpPr>
              <p:spPr>
                <a:xfrm>
                  <a:off x="520073" y="5135430"/>
                  <a:ext cx="3237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Explain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查看执行计划</a:t>
                  </a: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49FC2349-B177-5043-8009-582C437D0C98}"/>
                  </a:ext>
                </a:extLst>
              </p:cNvPr>
              <p:cNvGrpSpPr/>
              <p:nvPr/>
            </p:nvGrpSpPr>
            <p:grpSpPr>
              <a:xfrm>
                <a:off x="0" y="5550270"/>
                <a:ext cx="9144000" cy="604800"/>
                <a:chOff x="0" y="5550270"/>
                <a:chExt cx="9144000" cy="604800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5F8541A-1E39-1741-8318-C00FB2FE5CE7}"/>
                    </a:ext>
                  </a:extLst>
                </p:cNvPr>
                <p:cNvSpPr txBox="1"/>
                <p:nvPr/>
              </p:nvSpPr>
              <p:spPr>
                <a:xfrm>
                  <a:off x="0" y="5550270"/>
                  <a:ext cx="9144000" cy="604800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032DF3C9-479F-ED41-8352-CED02CF137C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48" y="5570352"/>
                  <a:ext cx="9104400" cy="55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9E00829-1DB0-0B4C-8E7C-494F58AFA9C2}"/>
                </a:ext>
              </a:extLst>
            </p:cNvPr>
            <p:cNvGrpSpPr/>
            <p:nvPr/>
          </p:nvGrpSpPr>
          <p:grpSpPr>
            <a:xfrm>
              <a:off x="0" y="6168410"/>
              <a:ext cx="9144000" cy="604800"/>
              <a:chOff x="0" y="6168410"/>
              <a:chExt cx="9144000" cy="604800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D78CAC4-E5C6-9B46-BED2-9D9F768CE098}"/>
                  </a:ext>
                </a:extLst>
              </p:cNvPr>
              <p:cNvSpPr txBox="1"/>
              <p:nvPr/>
            </p:nvSpPr>
            <p:spPr>
              <a:xfrm>
                <a:off x="0" y="6168410"/>
                <a:ext cx="9144000" cy="6048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10EFABCB-5C72-3042-A1E7-9770264567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48" y="6189797"/>
                <a:ext cx="9104400" cy="558000"/>
              </a:xfrm>
              <a:prstGeom prst="rect">
                <a:avLst/>
              </a:prstGeom>
            </p:spPr>
          </p:pic>
        </p:grpSp>
      </p:grpSp>
      <p:sp>
        <p:nvSpPr>
          <p:cNvPr id="28" name="同心圆 27">
            <a:extLst>
              <a:ext uri="{FF2B5EF4-FFF2-40B4-BE49-F238E27FC236}">
                <a16:creationId xmlns:a16="http://schemas.microsoft.com/office/drawing/2014/main" id="{492A8AAA-82FF-4E48-BC02-2209766C9063}"/>
              </a:ext>
            </a:extLst>
          </p:cNvPr>
          <p:cNvSpPr/>
          <p:nvPr/>
        </p:nvSpPr>
        <p:spPr>
          <a:xfrm>
            <a:off x="2458387" y="5753415"/>
            <a:ext cx="2848132" cy="418577"/>
          </a:xfrm>
          <a:prstGeom prst="donut">
            <a:avLst>
              <a:gd name="adj" fmla="val 58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同心圆 28">
            <a:extLst>
              <a:ext uri="{FF2B5EF4-FFF2-40B4-BE49-F238E27FC236}">
                <a16:creationId xmlns:a16="http://schemas.microsoft.com/office/drawing/2014/main" id="{8C4AC755-CC4A-FE4A-939E-04C3E21A5059}"/>
              </a:ext>
            </a:extLst>
          </p:cNvPr>
          <p:cNvSpPr/>
          <p:nvPr/>
        </p:nvSpPr>
        <p:spPr>
          <a:xfrm>
            <a:off x="2458387" y="6442682"/>
            <a:ext cx="2848132" cy="418577"/>
          </a:xfrm>
          <a:prstGeom prst="donut">
            <a:avLst>
              <a:gd name="adj" fmla="val 58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0" name="同心圆 29">
            <a:extLst>
              <a:ext uri="{FF2B5EF4-FFF2-40B4-BE49-F238E27FC236}">
                <a16:creationId xmlns:a16="http://schemas.microsoft.com/office/drawing/2014/main" id="{EFD3E500-8232-D74D-9E9C-42C21EED0D60}"/>
              </a:ext>
            </a:extLst>
          </p:cNvPr>
          <p:cNvSpPr/>
          <p:nvPr/>
        </p:nvSpPr>
        <p:spPr>
          <a:xfrm>
            <a:off x="7794885" y="3934384"/>
            <a:ext cx="1014126" cy="571499"/>
          </a:xfrm>
          <a:prstGeom prst="donut">
            <a:avLst>
              <a:gd name="adj" fmla="val 58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A63827-EC6D-DE4D-BEFA-A5D6EB34C76D}"/>
              </a:ext>
            </a:extLst>
          </p:cNvPr>
          <p:cNvGrpSpPr/>
          <p:nvPr/>
        </p:nvGrpSpPr>
        <p:grpSpPr>
          <a:xfrm>
            <a:off x="492184" y="2209984"/>
            <a:ext cx="8358041" cy="1029649"/>
            <a:chOff x="492184" y="2209984"/>
            <a:chExt cx="8358041" cy="102964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BD8EEA-6D0C-E947-A1A9-69683F35BE90}"/>
                </a:ext>
              </a:extLst>
            </p:cNvPr>
            <p:cNvGrpSpPr/>
            <p:nvPr/>
          </p:nvGrpSpPr>
          <p:grpSpPr>
            <a:xfrm>
              <a:off x="492184" y="2634833"/>
              <a:ext cx="8358041" cy="604800"/>
              <a:chOff x="492184" y="2634833"/>
              <a:chExt cx="8358041" cy="60480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473706-0870-8741-A04B-F183A4A45A32}"/>
                  </a:ext>
                </a:extLst>
              </p:cNvPr>
              <p:cNvSpPr txBox="1"/>
              <p:nvPr/>
            </p:nvSpPr>
            <p:spPr>
              <a:xfrm>
                <a:off x="492184" y="2634833"/>
                <a:ext cx="8348400" cy="6048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B7CA7F0-AD38-9747-81D4-B892DDF9F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325" y="2656103"/>
                <a:ext cx="8343900" cy="571500"/>
              </a:xfrm>
              <a:prstGeom prst="rect">
                <a:avLst/>
              </a:prstGeom>
            </p:spPr>
          </p:pic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F215DD2-6723-7D4D-880A-8ADB7F4FC5C0}"/>
                </a:ext>
              </a:extLst>
            </p:cNvPr>
            <p:cNvGrpSpPr/>
            <p:nvPr/>
          </p:nvGrpSpPr>
          <p:grpSpPr>
            <a:xfrm>
              <a:off x="492184" y="2209984"/>
              <a:ext cx="2680328" cy="396695"/>
              <a:chOff x="520073" y="2157027"/>
              <a:chExt cx="2680328" cy="39669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32FA7C0-6404-E24C-9DA6-8D43E991E911}"/>
                  </a:ext>
                </a:extLst>
              </p:cNvPr>
              <p:cNvSpPr txBox="1"/>
              <p:nvPr/>
            </p:nvSpPr>
            <p:spPr>
              <a:xfrm>
                <a:off x="520073" y="2157027"/>
                <a:ext cx="2680328" cy="396695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D5863FC-B578-204E-92FB-C3F833323BDD}"/>
                  </a:ext>
                </a:extLst>
              </p:cNvPr>
              <p:cNvSpPr txBox="1"/>
              <p:nvPr/>
            </p:nvSpPr>
            <p:spPr>
              <a:xfrm>
                <a:off x="520073" y="2171754"/>
                <a:ext cx="2680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username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列未建立索引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043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4E7BCB-CB44-5340-9B5C-231D6AD5026A}"/>
              </a:ext>
            </a:extLst>
          </p:cNvPr>
          <p:cNvGrpSpPr/>
          <p:nvPr/>
        </p:nvGrpSpPr>
        <p:grpSpPr>
          <a:xfrm>
            <a:off x="5126578" y="1229730"/>
            <a:ext cx="3747600" cy="972000"/>
            <a:chOff x="696179" y="1277732"/>
            <a:chExt cx="3747600" cy="972000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5938D281-4CCB-F343-96F0-F9530C5CFC28}"/>
                </a:ext>
              </a:extLst>
            </p:cNvPr>
            <p:cNvSpPr/>
            <p:nvPr/>
          </p:nvSpPr>
          <p:spPr>
            <a:xfrm>
              <a:off x="696179" y="1277732"/>
              <a:ext cx="3747600" cy="97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B0F0"/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9D97200-99EF-394C-8C44-9CE8C803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511" y="1302934"/>
              <a:ext cx="3708400" cy="93980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1AC3D56-34B3-124D-9657-5FB19D7F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63" y="1764832"/>
            <a:ext cx="6134100" cy="4826000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AFF5F0A5-6A35-D14C-BBE5-E0E724CEECAB}"/>
              </a:ext>
            </a:extLst>
          </p:cNvPr>
          <p:cNvSpPr/>
          <p:nvPr/>
        </p:nvSpPr>
        <p:spPr>
          <a:xfrm>
            <a:off x="696186" y="4261960"/>
            <a:ext cx="4926025" cy="6834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F7C8BF28-918E-3A47-B0CB-50788A45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SQL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C858DC-16E0-8A45-9CCC-1190DFFC3763}"/>
              </a:ext>
            </a:extLst>
          </p:cNvPr>
          <p:cNvSpPr txBox="1"/>
          <p:nvPr/>
        </p:nvSpPr>
        <p:spPr>
          <a:xfrm>
            <a:off x="269822" y="1304144"/>
            <a:ext cx="179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476E34-CEB5-374B-B0DC-E61752A4700F}"/>
              </a:ext>
            </a:extLst>
          </p:cNvPr>
          <p:cNvSpPr txBox="1"/>
          <p:nvPr/>
        </p:nvSpPr>
        <p:spPr>
          <a:xfrm>
            <a:off x="696185" y="4313354"/>
            <a:ext cx="492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时，左表是驱动表，右表是被驱动表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时，右表是驱动表，左表是被驱动表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C43453-6146-044B-8813-9929FD22DC07}"/>
              </a:ext>
            </a:extLst>
          </p:cNvPr>
          <p:cNvSpPr/>
          <p:nvPr/>
        </p:nvSpPr>
        <p:spPr>
          <a:xfrm>
            <a:off x="6446671" y="4261960"/>
            <a:ext cx="2249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优化中，永远是以小表驱动大表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8E4B27-5EA1-C44D-9004-48625CD0F069}"/>
              </a:ext>
            </a:extLst>
          </p:cNvPr>
          <p:cNvGrpSpPr/>
          <p:nvPr/>
        </p:nvGrpSpPr>
        <p:grpSpPr>
          <a:xfrm>
            <a:off x="534301" y="2036253"/>
            <a:ext cx="8321946" cy="2037864"/>
            <a:chOff x="534301" y="2036253"/>
            <a:chExt cx="8321946" cy="2037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A3658BF-734B-5040-8BA3-DB7B1DC49A07}"/>
                </a:ext>
              </a:extLst>
            </p:cNvPr>
            <p:cNvGrpSpPr/>
            <p:nvPr/>
          </p:nvGrpSpPr>
          <p:grpSpPr>
            <a:xfrm>
              <a:off x="534903" y="2461317"/>
              <a:ext cx="8321344" cy="1612800"/>
              <a:chOff x="534903" y="2461317"/>
              <a:chExt cx="8321344" cy="1612800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DCCABB4-775D-FC4C-AC3A-16AEB8D51B19}"/>
                  </a:ext>
                </a:extLst>
              </p:cNvPr>
              <p:cNvSpPr txBox="1"/>
              <p:nvPr/>
            </p:nvSpPr>
            <p:spPr>
              <a:xfrm>
                <a:off x="534903" y="2461317"/>
                <a:ext cx="8321344" cy="16128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4417A7B-D54B-D24B-A270-C34913F0B457}"/>
                  </a:ext>
                </a:extLst>
              </p:cNvPr>
              <p:cNvGrpSpPr/>
              <p:nvPr/>
            </p:nvGrpSpPr>
            <p:grpSpPr>
              <a:xfrm>
                <a:off x="696186" y="2520608"/>
                <a:ext cx="8139854" cy="1523880"/>
                <a:chOff x="696186" y="2520608"/>
                <a:chExt cx="8139854" cy="1523880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8B95E24-F003-A64B-87A4-8C749A55DC61}"/>
                    </a:ext>
                  </a:extLst>
                </p:cNvPr>
                <p:cNvSpPr txBox="1"/>
                <p:nvPr/>
              </p:nvSpPr>
              <p:spPr>
                <a:xfrm>
                  <a:off x="696186" y="3015299"/>
                  <a:ext cx="12225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</a:t>
                  </a:r>
                  <a:r>
                    <a:rPr kumimoji="1" lang="zh-CN" altLang="en-US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kumimoji="1" lang="en-US" altLang="zh-CN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Join</a:t>
                  </a:r>
                  <a:r>
                    <a:rPr kumimoji="1" lang="zh-CN" altLang="en-US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kumimoji="1" lang="en-US" altLang="zh-CN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</a:t>
                  </a:r>
                  <a:endPara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1" name="右箭头 10">
                  <a:extLst>
                    <a:ext uri="{FF2B5EF4-FFF2-40B4-BE49-F238E27FC236}">
                      <a16:creationId xmlns:a16="http://schemas.microsoft.com/office/drawing/2014/main" id="{CE105518-D9F5-8042-ABBD-EDF33AA2EFBE}"/>
                    </a:ext>
                  </a:extLst>
                </p:cNvPr>
                <p:cNvSpPr/>
                <p:nvPr/>
              </p:nvSpPr>
              <p:spPr>
                <a:xfrm>
                  <a:off x="1945050" y="3005490"/>
                  <a:ext cx="824460" cy="400110"/>
                </a:xfrm>
                <a:prstGeom prst="rightArrow">
                  <a:avLst/>
                </a:prstGeom>
                <a:solidFill>
                  <a:srgbClr val="43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017F97F5-A806-2844-B731-4551C534FD5F}"/>
                    </a:ext>
                  </a:extLst>
                </p:cNvPr>
                <p:cNvGrpSpPr/>
                <p:nvPr/>
              </p:nvGrpSpPr>
              <p:grpSpPr>
                <a:xfrm>
                  <a:off x="2893102" y="2520608"/>
                  <a:ext cx="2458388" cy="1523880"/>
                  <a:chOff x="2893102" y="2520608"/>
                  <a:chExt cx="2458388" cy="1523880"/>
                </a:xfrm>
              </p:grpSpPr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2493CF5F-DF20-7448-86C5-2E27AAACFF71}"/>
                      </a:ext>
                    </a:extLst>
                  </p:cNvPr>
                  <p:cNvGrpSpPr/>
                  <p:nvPr/>
                </p:nvGrpSpPr>
                <p:grpSpPr>
                  <a:xfrm>
                    <a:off x="2893102" y="2520608"/>
                    <a:ext cx="2458387" cy="1523880"/>
                    <a:chOff x="2893102" y="2520608"/>
                    <a:chExt cx="2458387" cy="1523880"/>
                  </a:xfrm>
                </p:grpSpPr>
                <p:sp>
                  <p:nvSpPr>
                    <p:cNvPr id="12" name="圆角矩形 11">
                      <a:extLst>
                        <a:ext uri="{FF2B5EF4-FFF2-40B4-BE49-F238E27FC236}">
                          <a16:creationId xmlns:a16="http://schemas.microsoft.com/office/drawing/2014/main" id="{521DB3B1-AC76-8F4F-B38A-58544DA2C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3102" y="2520608"/>
                      <a:ext cx="2458387" cy="1481765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14" name="文本框 13">
                      <a:extLst>
                        <a:ext uri="{FF2B5EF4-FFF2-40B4-BE49-F238E27FC236}">
                          <a16:creationId xmlns:a16="http://schemas.microsoft.com/office/drawing/2014/main" id="{F1D0521A-D9A0-0B4E-8DC3-C7BCA409F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9411" y="2567160"/>
                      <a:ext cx="2092689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for (A</a:t>
                      </a:r>
                      <a:r>
                        <a:rPr kumimoji="1"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总记录数</a:t>
                      </a:r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){</a:t>
                      </a:r>
                    </a:p>
                    <a:p>
                      <a:endParaRPr kumimoji="1"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endParaRPr kumimoji="1"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endParaRPr kumimoji="1"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</a:t>
                      </a:r>
                      <a:endParaRPr kumimoji="1"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23" name="组合 22">
                    <a:extLst>
                      <a:ext uri="{FF2B5EF4-FFF2-40B4-BE49-F238E27FC236}">
                        <a16:creationId xmlns:a16="http://schemas.microsoft.com/office/drawing/2014/main" id="{D3DF7BDB-3264-0442-974F-724A92A4C14C}"/>
                      </a:ext>
                    </a:extLst>
                  </p:cNvPr>
                  <p:cNvGrpSpPr/>
                  <p:nvPr/>
                </p:nvGrpSpPr>
                <p:grpSpPr>
                  <a:xfrm>
                    <a:off x="3248690" y="2953744"/>
                    <a:ext cx="2102800" cy="1048628"/>
                    <a:chOff x="3248690" y="2953744"/>
                    <a:chExt cx="2102800" cy="1048628"/>
                  </a:xfrm>
                </p:grpSpPr>
                <p:sp>
                  <p:nvSpPr>
                    <p:cNvPr id="13" name="圆角矩形 12">
                      <a:extLst>
                        <a:ext uri="{FF2B5EF4-FFF2-40B4-BE49-F238E27FC236}">
                          <a16:creationId xmlns:a16="http://schemas.microsoft.com/office/drawing/2014/main" id="{BE058FF7-DF51-CD4A-B9A5-BA8F7F6CAA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8800" y="2983041"/>
                      <a:ext cx="2092690" cy="1019331"/>
                    </a:xfrm>
                    <a:prstGeom prst="round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9EDCF7F6-22DF-954B-99D5-CD4BF6EEF6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48690" y="2953744"/>
                      <a:ext cx="2092689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for (B</a:t>
                      </a:r>
                      <a:r>
                        <a:rPr kumimoji="1"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总记录数</a:t>
                      </a:r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){</a:t>
                      </a:r>
                    </a:p>
                    <a:p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	……</a:t>
                      </a:r>
                    </a:p>
                    <a:p>
                      <a:r>
                        <a:rPr kumimoji="1"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}</a:t>
                      </a:r>
                      <a:endParaRPr kumimoji="1"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16" name="右箭头 15">
                  <a:extLst>
                    <a:ext uri="{FF2B5EF4-FFF2-40B4-BE49-F238E27FC236}">
                      <a16:creationId xmlns:a16="http://schemas.microsoft.com/office/drawing/2014/main" id="{89A026C3-CFA8-FD47-8832-B5B11ED96E8F}"/>
                    </a:ext>
                  </a:extLst>
                </p:cNvPr>
                <p:cNvSpPr/>
                <p:nvPr/>
              </p:nvSpPr>
              <p:spPr>
                <a:xfrm>
                  <a:off x="5622211" y="3005490"/>
                  <a:ext cx="824460" cy="400110"/>
                </a:xfrm>
                <a:prstGeom prst="rightArrow">
                  <a:avLst/>
                </a:prstGeom>
                <a:solidFill>
                  <a:srgbClr val="43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9C992F-4C05-BB43-A765-37588EF78E02}"/>
                    </a:ext>
                  </a:extLst>
                </p:cNvPr>
                <p:cNvSpPr txBox="1"/>
                <p:nvPr/>
              </p:nvSpPr>
              <p:spPr>
                <a:xfrm>
                  <a:off x="6481686" y="2697537"/>
                  <a:ext cx="2354354" cy="961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小表作为驱动表</a:t>
                  </a:r>
                  <a:endPara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2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大表作为被驱动表</a:t>
                  </a:r>
                </a:p>
              </p:txBody>
            </p:sp>
          </p:grp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D44D4C-8530-714F-93F2-0CD5A7770303}"/>
                </a:ext>
              </a:extLst>
            </p:cNvPr>
            <p:cNvSpPr txBox="1"/>
            <p:nvPr/>
          </p:nvSpPr>
          <p:spPr>
            <a:xfrm>
              <a:off x="534301" y="2036253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驱动表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与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被驱动表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242B5D-E2E5-0D43-BF56-E6E2B767132F}"/>
              </a:ext>
            </a:extLst>
          </p:cNvPr>
          <p:cNvGrpSpPr/>
          <p:nvPr/>
        </p:nvGrpSpPr>
        <p:grpSpPr>
          <a:xfrm>
            <a:off x="534302" y="5292297"/>
            <a:ext cx="8301737" cy="1363042"/>
            <a:chOff x="534302" y="5292297"/>
            <a:chExt cx="8301737" cy="136304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52A17E3-4DDA-544C-A2DB-CAE7CD0A672B}"/>
                </a:ext>
              </a:extLst>
            </p:cNvPr>
            <p:cNvSpPr txBox="1"/>
            <p:nvPr/>
          </p:nvSpPr>
          <p:spPr>
            <a:xfrm>
              <a:off x="534302" y="5292297"/>
              <a:ext cx="1737412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其他优化方法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674B1E6-CA13-0F4E-9268-21CABBD9DF08}"/>
                </a:ext>
              </a:extLst>
            </p:cNvPr>
            <p:cNvSpPr txBox="1"/>
            <p:nvPr/>
          </p:nvSpPr>
          <p:spPr>
            <a:xfrm>
              <a:off x="536926" y="5732009"/>
              <a:ext cx="8299113" cy="92333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尽量用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(inner) join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，避免使用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left(right) join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left(right)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时尽可能满足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ON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的条件，而少用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Where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的条件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减少子查询的使用，而改用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15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8ECC65-AC9A-DF4E-A0A0-3EF81C2B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51" y="3245787"/>
            <a:ext cx="1625600" cy="1625600"/>
          </a:xfrm>
          <a:prstGeom prst="rect">
            <a:avLst/>
          </a:prstGeom>
        </p:spPr>
      </p:pic>
      <p:sp>
        <p:nvSpPr>
          <p:cNvPr id="9" name="对角圆角矩形 8">
            <a:extLst>
              <a:ext uri="{FF2B5EF4-FFF2-40B4-BE49-F238E27FC236}">
                <a16:creationId xmlns:a16="http://schemas.microsoft.com/office/drawing/2014/main" id="{2758CD27-118E-5E4E-A09F-E3E185859443}"/>
              </a:ext>
            </a:extLst>
          </p:cNvPr>
          <p:cNvSpPr/>
          <p:nvPr/>
        </p:nvSpPr>
        <p:spPr>
          <a:xfrm>
            <a:off x="3702575" y="2522095"/>
            <a:ext cx="4976735" cy="3072984"/>
          </a:xfrm>
          <a:prstGeom prst="round2DiagRect">
            <a:avLst/>
          </a:prstGeom>
          <a:solidFill>
            <a:srgbClr val="0140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22FE6D-DA09-E342-8FEA-BD166D86AAA7}"/>
              </a:ext>
            </a:extLst>
          </p:cNvPr>
          <p:cNvSpPr/>
          <p:nvPr/>
        </p:nvSpPr>
        <p:spPr>
          <a:xfrm>
            <a:off x="2716552" y="2049906"/>
            <a:ext cx="4328827" cy="9443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endParaRPr kumimoji="1" lang="zh-CN" altLang="en-US" sz="3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EBF53D-05F3-AA4B-BA81-9C17AAB83D0F}"/>
              </a:ext>
            </a:extLst>
          </p:cNvPr>
          <p:cNvSpPr txBox="1"/>
          <p:nvPr/>
        </p:nvSpPr>
        <p:spPr>
          <a:xfrm>
            <a:off x="5216580" y="3440246"/>
            <a:ext cx="2263515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——Spark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——Spark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——Spark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D1659D6-1F0B-8446-9834-C8ACCAC6BDD9}"/>
              </a:ext>
            </a:extLst>
          </p:cNvPr>
          <p:cNvSpPr txBox="1"/>
          <p:nvPr/>
        </p:nvSpPr>
        <p:spPr>
          <a:xfrm>
            <a:off x="295639" y="4143248"/>
            <a:ext cx="3157511" cy="12003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专为大规模数据处理而设计的快速通用的分布式计算引擎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F7C8BF28-918E-3A47-B0CB-50788A45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Spark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FB300-BA75-7C47-9C63-2AEDF8CA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9" y="1514423"/>
            <a:ext cx="1728033" cy="91916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090EA5F9-498D-A948-AEA7-62E59E5BE2B3}"/>
              </a:ext>
            </a:extLst>
          </p:cNvPr>
          <p:cNvSpPr/>
          <p:nvPr/>
        </p:nvSpPr>
        <p:spPr>
          <a:xfrm>
            <a:off x="2188564" y="1126215"/>
            <a:ext cx="6955436" cy="198515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FF5C21-A535-7348-838A-56EF133CF634}"/>
              </a:ext>
            </a:extLst>
          </p:cNvPr>
          <p:cNvSpPr txBox="1"/>
          <p:nvPr/>
        </p:nvSpPr>
        <p:spPr>
          <a:xfrm>
            <a:off x="2188564" y="1126215"/>
            <a:ext cx="695543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由加州大学伯克利分校</a:t>
            </a:r>
            <a:r>
              <a:rPr lang="en-US" altLang="zh-CN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AMP</a:t>
            </a:r>
            <a:r>
              <a:rPr lang="zh-CN" altLang="en-US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实验室于</a:t>
            </a:r>
            <a:r>
              <a:rPr lang="en-US" altLang="zh-CN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2009</a:t>
            </a:r>
            <a:r>
              <a:rPr lang="zh-CN" altLang="en-US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年开发，具有以下特点：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运行速度快：使用有向无环图（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Directed Acyclic Graph , DAG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）执行引擎以支持循环数据流与内存计算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容易使用：支持使用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语言进行编程，可以通过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Shell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进行交互式编程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通用性：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提供了完整而强大的技术栈，包括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查询、流式计算、机器学习和图算法组件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2C9CC1-D070-2B4B-9947-368367A9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50" y="3429000"/>
            <a:ext cx="5516380" cy="26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49CC078-EB1E-4B4C-B45F-94B28ACC9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Spark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架构</a:t>
            </a: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8744A577-E37C-FA4A-9D31-465EE116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17" y="2715440"/>
            <a:ext cx="6921879" cy="3767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C62552F-5ACE-E84E-8128-50EE8A1EEF8D}"/>
              </a:ext>
            </a:extLst>
          </p:cNvPr>
          <p:cNvGrpSpPr/>
          <p:nvPr/>
        </p:nvGrpSpPr>
        <p:grpSpPr>
          <a:xfrm>
            <a:off x="3614502" y="5340182"/>
            <a:ext cx="1914995" cy="1052671"/>
            <a:chOff x="1270873" y="1399180"/>
            <a:chExt cx="2358614" cy="117931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02119A-942D-184A-9053-3D078550A2C9}"/>
                </a:ext>
              </a:extLst>
            </p:cNvPr>
            <p:cNvSpPr txBox="1"/>
            <p:nvPr/>
          </p:nvSpPr>
          <p:spPr>
            <a:xfrm>
              <a:off x="1270873" y="1399180"/>
              <a:ext cx="2357200" cy="413767"/>
            </a:xfrm>
            <a:prstGeom prst="rect">
              <a:avLst/>
            </a:prstGeom>
            <a:solidFill>
              <a:srgbClr val="4272C4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Executor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759EF7-6290-8845-8B00-3083136A1E1B}"/>
                </a:ext>
              </a:extLst>
            </p:cNvPr>
            <p:cNvSpPr txBox="1"/>
            <p:nvPr/>
          </p:nvSpPr>
          <p:spPr>
            <a:xfrm>
              <a:off x="1271488" y="1854407"/>
              <a:ext cx="2357999" cy="724092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工作节点负责具体任务执行</a:t>
              </a:r>
            </a:p>
          </p:txBody>
        </p:sp>
      </p:grpSp>
      <p:sp>
        <p:nvSpPr>
          <p:cNvPr id="9" name="箭头: 下 23">
            <a:extLst>
              <a:ext uri="{FF2B5EF4-FFF2-40B4-BE49-F238E27FC236}">
                <a16:creationId xmlns:a16="http://schemas.microsoft.com/office/drawing/2014/main" id="{8262C9F8-B34E-E747-8E29-6DE9F0A1ED8C}"/>
              </a:ext>
            </a:extLst>
          </p:cNvPr>
          <p:cNvSpPr/>
          <p:nvPr/>
        </p:nvSpPr>
        <p:spPr>
          <a:xfrm rot="3059257">
            <a:off x="5599840" y="4941100"/>
            <a:ext cx="298262" cy="326241"/>
          </a:xfrm>
          <a:prstGeom prst="downArrow">
            <a:avLst/>
          </a:prstGeom>
          <a:solidFill>
            <a:srgbClr val="42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82C8DE-F659-6646-9F49-5221CF003B06}"/>
              </a:ext>
            </a:extLst>
          </p:cNvPr>
          <p:cNvGrpSpPr/>
          <p:nvPr/>
        </p:nvGrpSpPr>
        <p:grpSpPr>
          <a:xfrm>
            <a:off x="745899" y="5340182"/>
            <a:ext cx="2187887" cy="1066958"/>
            <a:chOff x="1270873" y="1399181"/>
            <a:chExt cx="2358614" cy="119532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61CD52-0CF7-884E-8760-FCEEB04C69D7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1376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 Content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D7C34DC-6C41-A14B-BD35-88E5C5749B28}"/>
                </a:ext>
              </a:extLst>
            </p:cNvPr>
            <p:cNvSpPr txBox="1"/>
            <p:nvPr/>
          </p:nvSpPr>
          <p:spPr>
            <a:xfrm>
              <a:off x="1271487" y="1870414"/>
              <a:ext cx="2358000" cy="724092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代表用户的应用程序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D12A8E0-C369-0347-AD6D-C03AD45E6169}"/>
              </a:ext>
            </a:extLst>
          </p:cNvPr>
          <p:cNvGrpSpPr/>
          <p:nvPr/>
        </p:nvGrpSpPr>
        <p:grpSpPr>
          <a:xfrm>
            <a:off x="3341343" y="2071506"/>
            <a:ext cx="2460164" cy="775671"/>
            <a:chOff x="1240682" y="1399181"/>
            <a:chExt cx="2652138" cy="86899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675888-B49C-9149-AB35-36F877E4E18B}"/>
                </a:ext>
              </a:extLst>
            </p:cNvPr>
            <p:cNvSpPr txBox="1"/>
            <p:nvPr/>
          </p:nvSpPr>
          <p:spPr>
            <a:xfrm>
              <a:off x="1270873" y="1399181"/>
              <a:ext cx="2596453" cy="41376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 Manager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E8C966-B1DD-5C41-9201-4C7987884CBD}"/>
                </a:ext>
              </a:extLst>
            </p:cNvPr>
            <p:cNvSpPr txBox="1"/>
            <p:nvPr/>
          </p:nvSpPr>
          <p:spPr>
            <a:xfrm>
              <a:off x="1240682" y="1854407"/>
              <a:ext cx="2652138" cy="41376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管理集群资源</a:t>
              </a:r>
            </a:p>
          </p:txBody>
        </p:sp>
      </p:grpSp>
      <p:sp>
        <p:nvSpPr>
          <p:cNvPr id="16" name="箭头: 下 14">
            <a:extLst>
              <a:ext uri="{FF2B5EF4-FFF2-40B4-BE49-F238E27FC236}">
                <a16:creationId xmlns:a16="http://schemas.microsoft.com/office/drawing/2014/main" id="{E7E28FF0-064F-AD48-92EF-5329CE9083C2}"/>
              </a:ext>
            </a:extLst>
          </p:cNvPr>
          <p:cNvSpPr/>
          <p:nvPr/>
        </p:nvSpPr>
        <p:spPr>
          <a:xfrm>
            <a:off x="1839186" y="4885661"/>
            <a:ext cx="298262" cy="32624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4">
            <a:extLst>
              <a:ext uri="{FF2B5EF4-FFF2-40B4-BE49-F238E27FC236}">
                <a16:creationId xmlns:a16="http://schemas.microsoft.com/office/drawing/2014/main" id="{B0C97558-277F-854F-B54A-FBF4F89EF936}"/>
              </a:ext>
            </a:extLst>
          </p:cNvPr>
          <p:cNvSpPr/>
          <p:nvPr/>
        </p:nvSpPr>
        <p:spPr>
          <a:xfrm rot="10800000">
            <a:off x="4494725" y="3243059"/>
            <a:ext cx="298262" cy="32624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ABD1DA-006C-824C-AE3A-5EBF08EBACA6}"/>
              </a:ext>
            </a:extLst>
          </p:cNvPr>
          <p:cNvGrpSpPr/>
          <p:nvPr/>
        </p:nvGrpSpPr>
        <p:grpSpPr>
          <a:xfrm>
            <a:off x="7085689" y="1240979"/>
            <a:ext cx="1914995" cy="1052671"/>
            <a:chOff x="1270873" y="1399180"/>
            <a:chExt cx="2358614" cy="117931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B50DC40-83C4-A14F-A517-B8BACF3544F0}"/>
                </a:ext>
              </a:extLst>
            </p:cNvPr>
            <p:cNvSpPr txBox="1"/>
            <p:nvPr/>
          </p:nvSpPr>
          <p:spPr>
            <a:xfrm>
              <a:off x="1270873" y="1399180"/>
              <a:ext cx="2357200" cy="41376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1F4EAA7-2599-E145-AC93-9A8D5DD2FEA9}"/>
                </a:ext>
              </a:extLst>
            </p:cNvPr>
            <p:cNvSpPr txBox="1"/>
            <p:nvPr/>
          </p:nvSpPr>
          <p:spPr>
            <a:xfrm>
              <a:off x="1271488" y="1854407"/>
              <a:ext cx="2357999" cy="72409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每个应用的任务控制节点</a:t>
              </a:r>
            </a:p>
          </p:txBody>
        </p:sp>
      </p:grpSp>
      <p:sp>
        <p:nvSpPr>
          <p:cNvPr id="21" name="箭头: 下 14">
            <a:extLst>
              <a:ext uri="{FF2B5EF4-FFF2-40B4-BE49-F238E27FC236}">
                <a16:creationId xmlns:a16="http://schemas.microsoft.com/office/drawing/2014/main" id="{B571661E-DBB9-B042-8616-FD3BBA954BED}"/>
              </a:ext>
            </a:extLst>
          </p:cNvPr>
          <p:cNvSpPr/>
          <p:nvPr/>
        </p:nvSpPr>
        <p:spPr>
          <a:xfrm rot="13500000">
            <a:off x="6745168" y="2314724"/>
            <a:ext cx="298262" cy="32624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689B858-E38E-9544-A57E-4882F761557F}"/>
              </a:ext>
            </a:extLst>
          </p:cNvPr>
          <p:cNvGrpSpPr/>
          <p:nvPr/>
        </p:nvGrpSpPr>
        <p:grpSpPr>
          <a:xfrm>
            <a:off x="255047" y="1268171"/>
            <a:ext cx="2047833" cy="1606669"/>
            <a:chOff x="1270873" y="1399180"/>
            <a:chExt cx="2522225" cy="179996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26EDD3-F96F-4A4A-8C21-052D29B85F78}"/>
                </a:ext>
              </a:extLst>
            </p:cNvPr>
            <p:cNvSpPr txBox="1"/>
            <p:nvPr/>
          </p:nvSpPr>
          <p:spPr>
            <a:xfrm>
              <a:off x="1270873" y="1399180"/>
              <a:ext cx="2522225" cy="41376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Driver Program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8DD3861-972F-6C46-A6A1-4DAC0509F2D2}"/>
                </a:ext>
              </a:extLst>
            </p:cNvPr>
            <p:cNvSpPr txBox="1"/>
            <p:nvPr/>
          </p:nvSpPr>
          <p:spPr>
            <a:xfrm>
              <a:off x="1271488" y="1854407"/>
              <a:ext cx="2521610" cy="134474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运行应用程序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main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函数并创建</a:t>
              </a:r>
              <a:r>
                <a:rPr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SparkContext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的进程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" name="箭头: 下 14">
            <a:extLst>
              <a:ext uri="{FF2B5EF4-FFF2-40B4-BE49-F238E27FC236}">
                <a16:creationId xmlns:a16="http://schemas.microsoft.com/office/drawing/2014/main" id="{A5349475-AFB2-D24C-AEB1-F0D85AB4B575}"/>
              </a:ext>
            </a:extLst>
          </p:cNvPr>
          <p:cNvSpPr/>
          <p:nvPr/>
        </p:nvSpPr>
        <p:spPr>
          <a:xfrm rot="10800000">
            <a:off x="1533311" y="3003120"/>
            <a:ext cx="298262" cy="326241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21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F7C8BF28-918E-3A47-B0CB-50788A45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Spark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SQL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BDC298-F8CA-AD4E-BBC3-1C8FEE2172CD}"/>
              </a:ext>
            </a:extLst>
          </p:cNvPr>
          <p:cNvGrpSpPr/>
          <p:nvPr/>
        </p:nvGrpSpPr>
        <p:grpSpPr>
          <a:xfrm>
            <a:off x="657772" y="2386425"/>
            <a:ext cx="2145392" cy="2050162"/>
            <a:chOff x="1270873" y="1399181"/>
            <a:chExt cx="2358614" cy="20501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CD45F8-9123-3842-9768-FD9E300B2DF1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数据兼容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25161B-41F0-4044-A499-78A7838BB4D5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631216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兼容从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Hive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HDFS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RDD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parquest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文件、</a:t>
              </a:r>
              <a:r>
                <a:rPr kumimoji="1" lang="en-US" altLang="zh-CN" sz="2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文件和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RMDBS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获取数据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68A4876-FE67-9246-AF8E-46ACB59BA9C4}"/>
              </a:ext>
            </a:extLst>
          </p:cNvPr>
          <p:cNvGrpSpPr/>
          <p:nvPr/>
        </p:nvGrpSpPr>
        <p:grpSpPr>
          <a:xfrm>
            <a:off x="3392050" y="2386425"/>
            <a:ext cx="2144106" cy="1742385"/>
            <a:chOff x="1270873" y="1399181"/>
            <a:chExt cx="2358614" cy="174238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484A05B-FC24-CD4E-B01E-336128D26C9E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组件扩展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D5537E0-D477-CA48-B2B3-43C88DF369E9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32343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的语法解析器、分析器、优化器都可以重新定义和扩展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74E04E-3F8D-1F49-9BB2-C6F3FAC11D04}"/>
              </a:ext>
            </a:extLst>
          </p:cNvPr>
          <p:cNvGrpSpPr/>
          <p:nvPr/>
        </p:nvGrpSpPr>
        <p:grpSpPr>
          <a:xfrm>
            <a:off x="6124315" y="2386425"/>
            <a:ext cx="2144106" cy="1742385"/>
            <a:chOff x="1270873" y="1399181"/>
            <a:chExt cx="2358614" cy="174238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3FBD7D7-3604-834A-8BE8-ABA9D12C6ECF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性能优化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1FA44E-14B1-CD4D-A971-DDED7F752DF9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323439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采用内存列式存储、自定义序列化器等方式提升性能</a:t>
              </a:r>
            </a:p>
          </p:txBody>
        </p:sp>
      </p:grpSp>
      <p:sp>
        <p:nvSpPr>
          <p:cNvPr id="26" name="标题1">
            <a:extLst>
              <a:ext uri="{FF2B5EF4-FFF2-40B4-BE49-F238E27FC236}">
                <a16:creationId xmlns:a16="http://schemas.microsoft.com/office/drawing/2014/main" id="{2C375632-1BED-1546-9BC2-A90EF4FD3F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5529" y="1228922"/>
            <a:ext cx="8252942" cy="665750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 a Spark’s module for working with structured data 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66C2FA-337C-F24C-8997-3F88100D62D5}"/>
              </a:ext>
            </a:extLst>
          </p:cNvPr>
          <p:cNvGrpSpPr/>
          <p:nvPr/>
        </p:nvGrpSpPr>
        <p:grpSpPr>
          <a:xfrm>
            <a:off x="657771" y="5086852"/>
            <a:ext cx="8040699" cy="1400481"/>
            <a:chOff x="657771" y="5086852"/>
            <a:chExt cx="8040699" cy="140048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85A46FE-569A-F94E-8563-FFA6E3B90F3E}"/>
                </a:ext>
              </a:extLst>
            </p:cNvPr>
            <p:cNvSpPr txBox="1"/>
            <p:nvPr/>
          </p:nvSpPr>
          <p:spPr>
            <a:xfrm>
              <a:off x="696186" y="5142141"/>
              <a:ext cx="6648994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支持原生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语句查询，可用于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Java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Scala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</a:t>
              </a:r>
              <a:r>
                <a:rPr kumimoji="1" lang="en-US" altLang="zh-CN" dirty="0" err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DataFrame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kumimoji="1" lang="en-US" altLang="zh-CN" dirty="0" err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DataSet</a:t>
              </a:r>
              <a:r>
                <a: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对数据进行抽象处理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可以通过启动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thrift Server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来支持</a:t>
              </a:r>
              <a:r>
                <a: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JDBC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ODBC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的访问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C20232A-621F-DC48-8079-047993298C48}"/>
                </a:ext>
              </a:extLst>
            </p:cNvPr>
            <p:cNvSpPr/>
            <p:nvPr/>
          </p:nvSpPr>
          <p:spPr>
            <a:xfrm>
              <a:off x="657771" y="5086852"/>
              <a:ext cx="8040699" cy="140048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5000"/>
                </a:lnSpc>
              </a:pPr>
              <a:endPara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4734F18-300A-7147-98D0-F665C1968444}"/>
                </a:ext>
              </a:extLst>
            </p:cNvPr>
            <p:cNvSpPr txBox="1"/>
            <p:nvPr/>
          </p:nvSpPr>
          <p:spPr>
            <a:xfrm>
              <a:off x="7975600" y="5113113"/>
              <a:ext cx="697469" cy="40011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1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8ECC65-AC9A-DF4E-A0A0-3EF81C2B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51" y="3245787"/>
            <a:ext cx="1625600" cy="1625600"/>
          </a:xfrm>
          <a:prstGeom prst="rect">
            <a:avLst/>
          </a:prstGeom>
        </p:spPr>
      </p:pic>
      <p:sp>
        <p:nvSpPr>
          <p:cNvPr id="9" name="对角圆角矩形 8">
            <a:extLst>
              <a:ext uri="{FF2B5EF4-FFF2-40B4-BE49-F238E27FC236}">
                <a16:creationId xmlns:a16="http://schemas.microsoft.com/office/drawing/2014/main" id="{2758CD27-118E-5E4E-A09F-E3E185859443}"/>
              </a:ext>
            </a:extLst>
          </p:cNvPr>
          <p:cNvSpPr/>
          <p:nvPr/>
        </p:nvSpPr>
        <p:spPr>
          <a:xfrm>
            <a:off x="3702575" y="2522095"/>
            <a:ext cx="4976735" cy="3072984"/>
          </a:xfrm>
          <a:prstGeom prst="round2DiagRect">
            <a:avLst/>
          </a:prstGeom>
          <a:solidFill>
            <a:srgbClr val="0140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22FE6D-DA09-E342-8FEA-BD166D86AAA7}"/>
              </a:ext>
            </a:extLst>
          </p:cNvPr>
          <p:cNvSpPr/>
          <p:nvPr/>
        </p:nvSpPr>
        <p:spPr>
          <a:xfrm>
            <a:off x="2716552" y="2049906"/>
            <a:ext cx="4328827" cy="9443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kumimoji="1" lang="zh-CN" altLang="en-US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EBF53D-05F3-AA4B-BA81-9C17AAB83D0F}"/>
              </a:ext>
            </a:extLst>
          </p:cNvPr>
          <p:cNvSpPr txBox="1"/>
          <p:nvPr/>
        </p:nvSpPr>
        <p:spPr>
          <a:xfrm>
            <a:off x="5216580" y="3440246"/>
            <a:ext cx="2836469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树与规则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——Catalyst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优化器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执行过程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——Join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</a:p>
        </p:txBody>
      </p:sp>
    </p:spTree>
    <p:extLst>
      <p:ext uri="{BB962C8B-B14F-4D97-AF65-F5344CB8AC3E}">
        <p14:creationId xmlns:p14="http://schemas.microsoft.com/office/powerpoint/2010/main" val="42975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F7BC1775-134A-F445-BB05-11CFA5CA7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树与规则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D07AD-72C1-634F-87F9-AA2764E5B6ED}"/>
              </a:ext>
            </a:extLst>
          </p:cNvPr>
          <p:cNvSpPr txBox="1"/>
          <p:nvPr/>
        </p:nvSpPr>
        <p:spPr>
          <a:xfrm>
            <a:off x="696186" y="1209882"/>
            <a:ext cx="8154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(Tree)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(Rule)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优化器中的两个重要数据结构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B2FAF4-D9B9-A049-A331-6505B0C1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9" y="2866946"/>
            <a:ext cx="3282846" cy="190405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A41CD10C-F6DA-1947-8DF0-C59319DEE65A}"/>
              </a:ext>
            </a:extLst>
          </p:cNvPr>
          <p:cNvSpPr/>
          <p:nvPr/>
        </p:nvSpPr>
        <p:spPr>
          <a:xfrm>
            <a:off x="467578" y="3637215"/>
            <a:ext cx="488037" cy="363511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8F3090B1-582A-E945-9CAB-709595AF9D84}"/>
              </a:ext>
            </a:extLst>
          </p:cNvPr>
          <p:cNvSpPr/>
          <p:nvPr/>
        </p:nvSpPr>
        <p:spPr>
          <a:xfrm>
            <a:off x="4448325" y="3637215"/>
            <a:ext cx="488037" cy="363511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695ECF-2B58-514A-B03D-89764C69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70" y="2806177"/>
            <a:ext cx="3282846" cy="20255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B5BFF2-23F8-B142-9635-5E5788701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93" y="2746746"/>
            <a:ext cx="3581400" cy="2209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76674D-E52A-A34A-AEFC-951BF66CC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272" y="2866946"/>
            <a:ext cx="3581400" cy="2032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814774-7C44-7F48-9B2E-568C8645866D}"/>
              </a:ext>
            </a:extLst>
          </p:cNvPr>
          <p:cNvGrpSpPr/>
          <p:nvPr/>
        </p:nvGrpSpPr>
        <p:grpSpPr>
          <a:xfrm>
            <a:off x="494675" y="4924937"/>
            <a:ext cx="8301737" cy="1770269"/>
            <a:chOff x="534302" y="5292297"/>
            <a:chExt cx="8301737" cy="177026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F0585F-9895-E54C-9820-2C1C15797D34}"/>
                </a:ext>
              </a:extLst>
            </p:cNvPr>
            <p:cNvSpPr txBox="1"/>
            <p:nvPr/>
          </p:nvSpPr>
          <p:spPr>
            <a:xfrm>
              <a:off x="534302" y="5292297"/>
              <a:ext cx="1462713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(Rule)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38DA68-BF07-5243-868C-609EFBD79A8A}"/>
                </a:ext>
              </a:extLst>
            </p:cNvPr>
            <p:cNvSpPr txBox="1"/>
            <p:nvPr/>
          </p:nvSpPr>
          <p:spPr>
            <a:xfrm>
              <a:off x="536926" y="5732009"/>
              <a:ext cx="8299113" cy="1330557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用于对树操作，是将一棵树</a:t>
              </a:r>
              <a:r>
                <a: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转换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为另一棵树的方法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最常见的是</a:t>
              </a:r>
              <a:r>
                <a: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模式匹配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函数，找到并替换特定子树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</a:t>
              </a:r>
              <a:r>
                <a: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二叉树遍历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算法，查找所有匹配的子树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417F59-7BD8-084F-89D9-2FF3A70705F5}"/>
              </a:ext>
            </a:extLst>
          </p:cNvPr>
          <p:cNvGrpSpPr/>
          <p:nvPr/>
        </p:nvGrpSpPr>
        <p:grpSpPr>
          <a:xfrm>
            <a:off x="711485" y="1787841"/>
            <a:ext cx="7417728" cy="926106"/>
            <a:chOff x="711485" y="1787841"/>
            <a:chExt cx="7417728" cy="92610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35908EE-354D-8E4E-8504-096055E47462}"/>
                </a:ext>
              </a:extLst>
            </p:cNvPr>
            <p:cNvGrpSpPr/>
            <p:nvPr/>
          </p:nvGrpSpPr>
          <p:grpSpPr>
            <a:xfrm>
              <a:off x="711485" y="2220747"/>
              <a:ext cx="7417728" cy="493200"/>
              <a:chOff x="711485" y="2220747"/>
              <a:chExt cx="7417728" cy="49320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CC6C82B-CAFA-F249-96E8-864D015B9AC2}"/>
                  </a:ext>
                </a:extLst>
              </p:cNvPr>
              <p:cNvSpPr txBox="1"/>
              <p:nvPr/>
            </p:nvSpPr>
            <p:spPr>
              <a:xfrm>
                <a:off x="711485" y="2220747"/>
                <a:ext cx="7344000" cy="4932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3F731AE7-FE04-3740-BF17-8E35888B02A9}"/>
                  </a:ext>
                </a:extLst>
              </p:cNvPr>
              <p:cNvGrpSpPr/>
              <p:nvPr/>
            </p:nvGrpSpPr>
            <p:grpSpPr>
              <a:xfrm>
                <a:off x="725884" y="2237758"/>
                <a:ext cx="7403329" cy="463941"/>
                <a:chOff x="711596" y="2205404"/>
                <a:chExt cx="7403329" cy="463941"/>
              </a:xfrm>
            </p:grpSpPr>
            <p:sp>
              <p:nvSpPr>
                <p:cNvPr id="18" name="圆角矩形 17">
                  <a:extLst>
                    <a:ext uri="{FF2B5EF4-FFF2-40B4-BE49-F238E27FC236}">
                      <a16:creationId xmlns:a16="http://schemas.microsoft.com/office/drawing/2014/main" id="{41812CB4-ECCB-844D-9817-A9B003D13FCD}"/>
                    </a:ext>
                  </a:extLst>
                </p:cNvPr>
                <p:cNvSpPr/>
                <p:nvPr/>
              </p:nvSpPr>
              <p:spPr>
                <a:xfrm>
                  <a:off x="711596" y="2207680"/>
                  <a:ext cx="7315200" cy="461665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A66F97E-422C-2F46-A2E6-E5FFAB7279F1}"/>
                    </a:ext>
                  </a:extLst>
                </p:cNvPr>
                <p:cNvSpPr txBox="1"/>
                <p:nvPr/>
              </p:nvSpPr>
              <p:spPr>
                <a:xfrm>
                  <a:off x="781725" y="2205404"/>
                  <a:ext cx="7333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X+(1+2)</a:t>
                  </a:r>
                  <a:r>
                    <a:rPr kumimoji="1" lang="zh-CN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kumimoji="1"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=&gt;</a:t>
                  </a:r>
                  <a:r>
                    <a:rPr lang="en-US" altLang="zh-CN" sz="2400" dirty="0"/>
                    <a:t>Add(Attribute(x), Add(Literal(1), Literal(2)))</a:t>
                  </a:r>
                  <a:endPara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734681A-3856-8547-A57D-A1C5E5B247C5}"/>
                </a:ext>
              </a:extLst>
            </p:cNvPr>
            <p:cNvSpPr txBox="1"/>
            <p:nvPr/>
          </p:nvSpPr>
          <p:spPr>
            <a:xfrm>
              <a:off x="711485" y="1787841"/>
              <a:ext cx="1117204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树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(Tree)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6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4CCD8E5A-527F-0E44-89EF-2094293A1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Catalyst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优化器</a:t>
            </a:r>
          </a:p>
        </p:txBody>
      </p:sp>
      <p:pic>
        <p:nvPicPr>
          <p:cNvPr id="1026" name="Picture 2" descr="/var/folders/kp/g_l40s5j2p70xyl626gdz4dr0000gn/T/com.microsoft.Powerpoint/WebArchiveCopyPasteTempFiles/p166">
            <a:extLst>
              <a:ext uri="{FF2B5EF4-FFF2-40B4-BE49-F238E27FC236}">
                <a16:creationId xmlns:a16="http://schemas.microsoft.com/office/drawing/2014/main" id="{192A9CF7-5466-4F49-9C69-132D92071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9"/>
          <a:stretch/>
        </p:blipFill>
        <p:spPr bwMode="auto">
          <a:xfrm>
            <a:off x="0" y="4814107"/>
            <a:ext cx="9144000" cy="20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ED6937-7D57-564B-B1DE-696C03C8FD05}"/>
              </a:ext>
            </a:extLst>
          </p:cNvPr>
          <p:cNvSpPr txBox="1"/>
          <p:nvPr/>
        </p:nvSpPr>
        <p:spPr>
          <a:xfrm>
            <a:off x="174473" y="1364105"/>
            <a:ext cx="285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Catalyst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优化器</a:t>
            </a: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028E1047-029C-4745-8F8A-AE7924B4FF21}"/>
              </a:ext>
            </a:extLst>
          </p:cNvPr>
          <p:cNvSpPr/>
          <p:nvPr/>
        </p:nvSpPr>
        <p:spPr>
          <a:xfrm>
            <a:off x="1310781" y="4814106"/>
            <a:ext cx="5105009" cy="2043893"/>
          </a:xfrm>
          <a:prstGeom prst="frame">
            <a:avLst>
              <a:gd name="adj1" fmla="val 18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34C361E-40B6-C040-A87E-4242B631A0B6}"/>
              </a:ext>
            </a:extLst>
          </p:cNvPr>
          <p:cNvSpPr/>
          <p:nvPr/>
        </p:nvSpPr>
        <p:spPr>
          <a:xfrm>
            <a:off x="941061" y="2199831"/>
            <a:ext cx="1325771" cy="184340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Parse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解析为语法树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(AST)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BEC842D-9A87-5341-B1DC-CFFDDFF013A5}"/>
              </a:ext>
            </a:extLst>
          </p:cNvPr>
          <p:cNvSpPr/>
          <p:nvPr/>
        </p:nvSpPr>
        <p:spPr>
          <a:xfrm>
            <a:off x="2458385" y="2210713"/>
            <a:ext cx="1325771" cy="1843407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Analyzer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模块借助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信息进行分析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C4F63BF-B354-B044-A07D-DC4FEC18FCD6}"/>
              </a:ext>
            </a:extLst>
          </p:cNvPr>
          <p:cNvSpPr/>
          <p:nvPr/>
        </p:nvSpPr>
        <p:spPr>
          <a:xfrm>
            <a:off x="3975709" y="2210713"/>
            <a:ext cx="1444052" cy="1843407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模块使用优化策略进行深入优化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FE2530D-85C0-1447-9918-5AF81F72FABF}"/>
              </a:ext>
            </a:extLst>
          </p:cNvPr>
          <p:cNvSpPr/>
          <p:nvPr/>
        </p:nvSpPr>
        <p:spPr>
          <a:xfrm>
            <a:off x="5611314" y="2210713"/>
            <a:ext cx="1407600" cy="1843407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SparkPlan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模块将优化逻辑计划转换为物理计划</a:t>
            </a: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E1719D69-FC18-B34F-9D9C-B18452AC2381}"/>
              </a:ext>
            </a:extLst>
          </p:cNvPr>
          <p:cNvSpPr/>
          <p:nvPr/>
        </p:nvSpPr>
        <p:spPr>
          <a:xfrm>
            <a:off x="1753850" y="4084100"/>
            <a:ext cx="134912" cy="13369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2C6BFD81-64A3-0F41-9E22-7E6D8ACB0B0D}"/>
              </a:ext>
            </a:extLst>
          </p:cNvPr>
          <p:cNvSpPr/>
          <p:nvPr/>
        </p:nvSpPr>
        <p:spPr>
          <a:xfrm>
            <a:off x="3113778" y="4108737"/>
            <a:ext cx="134912" cy="13369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8C5CC6B4-C776-F44E-B861-63312DAA7F46}"/>
              </a:ext>
            </a:extLst>
          </p:cNvPr>
          <p:cNvSpPr/>
          <p:nvPr/>
        </p:nvSpPr>
        <p:spPr>
          <a:xfrm>
            <a:off x="4477883" y="4084100"/>
            <a:ext cx="134912" cy="13369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280AE799-7CF3-7B48-9110-B597D40F7F58}"/>
              </a:ext>
            </a:extLst>
          </p:cNvPr>
          <p:cNvSpPr/>
          <p:nvPr/>
        </p:nvSpPr>
        <p:spPr>
          <a:xfrm>
            <a:off x="5923576" y="4084100"/>
            <a:ext cx="134912" cy="13369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8B2E695-C92B-994D-9301-C3BF4370C60C}"/>
              </a:ext>
            </a:extLst>
          </p:cNvPr>
          <p:cNvSpPr/>
          <p:nvPr/>
        </p:nvSpPr>
        <p:spPr>
          <a:xfrm>
            <a:off x="7322202" y="2199830"/>
            <a:ext cx="1407600" cy="18434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生成运行于各台机器上的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字节码</a:t>
            </a:r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D6B2A21A-26EE-C848-92FA-EAEFECB3B125}"/>
              </a:ext>
            </a:extLst>
          </p:cNvPr>
          <p:cNvSpPr/>
          <p:nvPr/>
        </p:nvSpPr>
        <p:spPr>
          <a:xfrm>
            <a:off x="8026002" y="4108737"/>
            <a:ext cx="134912" cy="9525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1">
            <a:extLst>
              <a:ext uri="{FF2B5EF4-FFF2-40B4-BE49-F238E27FC236}">
                <a16:creationId xmlns:a16="http://schemas.microsoft.com/office/drawing/2014/main" id="{A1CCC498-102E-8743-A8FA-F48259EE912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78212" y="1396070"/>
            <a:ext cx="5264899" cy="41832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600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，针对语句执行过程中的查询优化框架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3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020EC579-FA8A-E743-BF9B-E7DE59C87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执行过程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070DC2-CD52-EF4E-B0B1-ECF4C9B3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638"/>
            <a:ext cx="9144000" cy="363336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6A33180-DF01-6C4C-8560-50E83E750BCF}"/>
              </a:ext>
            </a:extLst>
          </p:cNvPr>
          <p:cNvGrpSpPr/>
          <p:nvPr/>
        </p:nvGrpSpPr>
        <p:grpSpPr>
          <a:xfrm>
            <a:off x="1192301" y="1376960"/>
            <a:ext cx="6759398" cy="1289906"/>
            <a:chOff x="1317355" y="1464174"/>
            <a:chExt cx="6759398" cy="128990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C12FF6-DDC7-994A-A810-13FB683D2923}"/>
                </a:ext>
              </a:extLst>
            </p:cNvPr>
            <p:cNvSpPr txBox="1"/>
            <p:nvPr/>
          </p:nvSpPr>
          <p:spPr>
            <a:xfrm>
              <a:off x="2438295" y="1464175"/>
              <a:ext cx="5638458" cy="128990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字符串切分成单独的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Token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根据语义规则解析为一棵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抽象语法树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(AST)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生成未解决的逻辑计划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(unresolved logical plan)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126F82-71A4-994F-8CA9-653937F74950}"/>
                </a:ext>
              </a:extLst>
            </p:cNvPr>
            <p:cNvSpPr/>
            <p:nvPr/>
          </p:nvSpPr>
          <p:spPr>
            <a:xfrm>
              <a:off x="1317355" y="1464174"/>
              <a:ext cx="1120939" cy="128990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Parse</a:t>
              </a:r>
              <a:endParaRPr lang="zh-CN" altLang="en-US" sz="1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6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56CCD050-345A-4E4C-84B3-AD17BB63C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4" y="1018765"/>
            <a:ext cx="89363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目录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2B6FFAD5-63F5-0F4E-ADE9-B56E01775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5" y="172856"/>
            <a:ext cx="14773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3CFAE5D-1BD6-C744-A2C7-4C3BBB8677BE}"/>
              </a:ext>
            </a:extLst>
          </p:cNvPr>
          <p:cNvGrpSpPr/>
          <p:nvPr/>
        </p:nvGrpSpPr>
        <p:grpSpPr>
          <a:xfrm>
            <a:off x="1021392" y="1850409"/>
            <a:ext cx="4195187" cy="659567"/>
            <a:chOff x="1021390" y="1850407"/>
            <a:chExt cx="4195187" cy="65956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203A682C-19A2-6748-BBAE-744608B54776}"/>
                </a:ext>
              </a:extLst>
            </p:cNvPr>
            <p:cNvSpPr/>
            <p:nvPr/>
          </p:nvSpPr>
          <p:spPr>
            <a:xfrm rot="2700000">
              <a:off x="1021390" y="1850407"/>
              <a:ext cx="659567" cy="659567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4C81AEA4-F9B3-2142-A3A1-0918FD2F56BD}"/>
                </a:ext>
              </a:extLst>
            </p:cNvPr>
            <p:cNvSpPr/>
            <p:nvPr/>
          </p:nvSpPr>
          <p:spPr>
            <a:xfrm>
              <a:off x="1757597" y="1857026"/>
              <a:ext cx="3458980" cy="646331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背景介绍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87988DF-4E32-6E47-8D4B-CFDF6AFAFA6D}"/>
                </a:ext>
              </a:extLst>
            </p:cNvPr>
            <p:cNvSpPr txBox="1"/>
            <p:nvPr/>
          </p:nvSpPr>
          <p:spPr>
            <a:xfrm>
              <a:off x="1150679" y="1931164"/>
              <a:ext cx="341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DC8883-49C4-D146-8D41-7226E91B13B7}"/>
              </a:ext>
            </a:extLst>
          </p:cNvPr>
          <p:cNvGrpSpPr/>
          <p:nvPr/>
        </p:nvGrpSpPr>
        <p:grpSpPr>
          <a:xfrm>
            <a:off x="1757599" y="3099218"/>
            <a:ext cx="4195187" cy="659567"/>
            <a:chOff x="1021390" y="1850407"/>
            <a:chExt cx="4195187" cy="659567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44C25E70-7086-5E41-B9C2-794677476AFA}"/>
                </a:ext>
              </a:extLst>
            </p:cNvPr>
            <p:cNvSpPr/>
            <p:nvPr/>
          </p:nvSpPr>
          <p:spPr>
            <a:xfrm rot="2700000">
              <a:off x="1021390" y="1850407"/>
              <a:ext cx="659567" cy="659567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3DA6EECA-6670-D340-97E1-96E803C6AB6E}"/>
                </a:ext>
              </a:extLst>
            </p:cNvPr>
            <p:cNvSpPr/>
            <p:nvPr/>
          </p:nvSpPr>
          <p:spPr>
            <a:xfrm>
              <a:off x="1757597" y="1857026"/>
              <a:ext cx="3458980" cy="646331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优化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170B37-141C-4E43-B376-475B7A56E383}"/>
                </a:ext>
              </a:extLst>
            </p:cNvPr>
            <p:cNvSpPr txBox="1"/>
            <p:nvPr/>
          </p:nvSpPr>
          <p:spPr>
            <a:xfrm>
              <a:off x="1150679" y="1931164"/>
              <a:ext cx="341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65E7F2-523B-ED4A-80CA-75BCE4C37E0C}"/>
              </a:ext>
            </a:extLst>
          </p:cNvPr>
          <p:cNvGrpSpPr/>
          <p:nvPr/>
        </p:nvGrpSpPr>
        <p:grpSpPr>
          <a:xfrm>
            <a:off x="2553767" y="4354644"/>
            <a:ext cx="4195187" cy="659567"/>
            <a:chOff x="1021390" y="1850407"/>
            <a:chExt cx="4195187" cy="659567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BA778C8A-1CA6-F140-990E-C521E4E79747}"/>
                </a:ext>
              </a:extLst>
            </p:cNvPr>
            <p:cNvSpPr/>
            <p:nvPr/>
          </p:nvSpPr>
          <p:spPr>
            <a:xfrm rot="2700000">
              <a:off x="1021390" y="1850407"/>
              <a:ext cx="659567" cy="659567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3D65C603-1244-634B-8B46-8D66A0C50CFE}"/>
                </a:ext>
              </a:extLst>
            </p:cNvPr>
            <p:cNvSpPr/>
            <p:nvPr/>
          </p:nvSpPr>
          <p:spPr>
            <a:xfrm>
              <a:off x="1757597" y="1857026"/>
              <a:ext cx="3458980" cy="646331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endPara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4488A0C-A82C-5F4A-A535-670D0C49D0A5}"/>
                </a:ext>
              </a:extLst>
            </p:cNvPr>
            <p:cNvSpPr txBox="1"/>
            <p:nvPr/>
          </p:nvSpPr>
          <p:spPr>
            <a:xfrm>
              <a:off x="1150679" y="1931164"/>
              <a:ext cx="341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792826B-62D0-1342-8D72-212038B8DFA7}"/>
              </a:ext>
            </a:extLst>
          </p:cNvPr>
          <p:cNvGrpSpPr/>
          <p:nvPr/>
        </p:nvGrpSpPr>
        <p:grpSpPr>
          <a:xfrm>
            <a:off x="3487089" y="5616689"/>
            <a:ext cx="4195187" cy="659567"/>
            <a:chOff x="1021390" y="1850407"/>
            <a:chExt cx="4195187" cy="659567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D569C2C-86EE-504B-B3A8-F334C3987E1F}"/>
                </a:ext>
              </a:extLst>
            </p:cNvPr>
            <p:cNvSpPr/>
            <p:nvPr/>
          </p:nvSpPr>
          <p:spPr>
            <a:xfrm rot="2700000">
              <a:off x="1021390" y="1850407"/>
              <a:ext cx="659567" cy="659567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0512E10-8787-D046-8B84-1402D66E26A2}"/>
                </a:ext>
              </a:extLst>
            </p:cNvPr>
            <p:cNvSpPr/>
            <p:nvPr/>
          </p:nvSpPr>
          <p:spPr>
            <a:xfrm>
              <a:off x="1757597" y="1857026"/>
              <a:ext cx="3458980" cy="646331"/>
            </a:xfrm>
            <a:prstGeom prst="roundRect">
              <a:avLst/>
            </a:prstGeom>
            <a:solidFill>
              <a:srgbClr val="014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优化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72A1F7-C0E5-3B41-B726-EAC07EC45D6D}"/>
                </a:ext>
              </a:extLst>
            </p:cNvPr>
            <p:cNvSpPr txBox="1"/>
            <p:nvPr/>
          </p:nvSpPr>
          <p:spPr>
            <a:xfrm>
              <a:off x="1150679" y="1931164"/>
              <a:ext cx="341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597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65CCEA45-DAC8-8541-8C4F-25E9CB79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执行过程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5D81E3-A19F-FD42-800D-A6869657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867"/>
          <a:stretch/>
        </p:blipFill>
        <p:spPr>
          <a:xfrm>
            <a:off x="19730" y="3464480"/>
            <a:ext cx="9163042" cy="339352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725ECEB-EE9F-8043-95E9-3417225E4EAD}"/>
              </a:ext>
            </a:extLst>
          </p:cNvPr>
          <p:cNvGrpSpPr/>
          <p:nvPr/>
        </p:nvGrpSpPr>
        <p:grpSpPr>
          <a:xfrm>
            <a:off x="996132" y="1496881"/>
            <a:ext cx="7151736" cy="1289906"/>
            <a:chOff x="925017" y="1464174"/>
            <a:chExt cx="7151736" cy="128990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3A0F64-8B80-C145-927A-9E272523CB7D}"/>
                </a:ext>
              </a:extLst>
            </p:cNvPr>
            <p:cNvSpPr txBox="1"/>
            <p:nvPr/>
          </p:nvSpPr>
          <p:spPr>
            <a:xfrm>
              <a:off x="2438295" y="1464175"/>
              <a:ext cx="5638458" cy="1289905"/>
            </a:xfrm>
            <a:prstGeom prst="rect">
              <a:avLst/>
            </a:prstGeom>
            <a:noFill/>
            <a:ln w="28575">
              <a:solidFill>
                <a:srgbClr val="F4B18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需要基本的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元数据信息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(Catalog)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来表达这些词素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元数据包括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表的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Scheme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基本函数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信息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生成逻辑计划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(logical plan)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F7975FE-B5FC-504C-A10D-EC836D055F11}"/>
                </a:ext>
              </a:extLst>
            </p:cNvPr>
            <p:cNvSpPr/>
            <p:nvPr/>
          </p:nvSpPr>
          <p:spPr>
            <a:xfrm>
              <a:off x="925017" y="1464174"/>
              <a:ext cx="1513277" cy="1289905"/>
            </a:xfrm>
            <a:prstGeom prst="rect">
              <a:avLst/>
            </a:prstGeom>
            <a:solidFill>
              <a:srgbClr val="F4B183"/>
            </a:solidFill>
            <a:ln w="28575">
              <a:solidFill>
                <a:srgbClr val="F4B18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Analyzer</a:t>
              </a:r>
              <a:endParaRPr lang="zh-CN" altLang="en-US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8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608D5AF3-A82D-0245-9333-21DAEAAF8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执行过程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5B99C5-5FCE-2146-AE0D-4F7FFDB9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6" y="3112294"/>
            <a:ext cx="7938148" cy="3745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AC5E09-7447-464C-9CD8-62932DC7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27" y="3092238"/>
            <a:ext cx="7638345" cy="3785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2B1308-699A-C843-9977-7387EB103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03" y="3020720"/>
            <a:ext cx="6985415" cy="383728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7EEDA7D-6511-8141-ADAE-FBAEDF24B368}"/>
              </a:ext>
            </a:extLst>
          </p:cNvPr>
          <p:cNvGrpSpPr/>
          <p:nvPr/>
        </p:nvGrpSpPr>
        <p:grpSpPr>
          <a:xfrm>
            <a:off x="696186" y="1535271"/>
            <a:ext cx="8262283" cy="1289906"/>
            <a:chOff x="908380" y="1464174"/>
            <a:chExt cx="7168373" cy="128990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1E13D7-E3EF-234F-8F91-EDFEAEA83480}"/>
                </a:ext>
              </a:extLst>
            </p:cNvPr>
            <p:cNvSpPr txBox="1"/>
            <p:nvPr/>
          </p:nvSpPr>
          <p:spPr>
            <a:xfrm>
              <a:off x="2438295" y="1464175"/>
              <a:ext cx="5638458" cy="1289905"/>
            </a:xfrm>
            <a:prstGeom prst="rect">
              <a:avLst/>
            </a:prstGeom>
            <a:noFill/>
            <a:ln w="28575">
              <a:solidFill>
                <a:srgbClr val="A9D18E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优化器分为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基于规则优化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(RBO)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基于代价优化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(CBO)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遍历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AST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，匹配满足规则的节点，再进行相应的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等价转换</a:t>
              </a:r>
              <a:endPara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生成优化逻辑计划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(optimized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logical plan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C08FA0-D64B-A742-B84F-F8A2A694A856}"/>
                </a:ext>
              </a:extLst>
            </p:cNvPr>
            <p:cNvSpPr/>
            <p:nvPr/>
          </p:nvSpPr>
          <p:spPr>
            <a:xfrm>
              <a:off x="908380" y="1464174"/>
              <a:ext cx="1529915" cy="1289905"/>
            </a:xfrm>
            <a:prstGeom prst="rect">
              <a:avLst/>
            </a:prstGeom>
            <a:solidFill>
              <a:srgbClr val="A9D18E"/>
            </a:solidFill>
            <a:ln w="28575">
              <a:solidFill>
                <a:srgbClr val="A9D1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Optimizer</a:t>
              </a:r>
              <a:endParaRPr lang="zh-CN" altLang="en-US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2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>
            <a:extLst>
              <a:ext uri="{FF2B5EF4-FFF2-40B4-BE49-F238E27FC236}">
                <a16:creationId xmlns:a16="http://schemas.microsoft.com/office/drawing/2014/main" id="{CC941273-68FE-9840-9981-85AB3AE82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执行过程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267D2C-A685-A341-9220-DDD8BF99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2" y="2684836"/>
            <a:ext cx="7892073" cy="417316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8D79653-6217-F449-AFCE-2F6D58378B14}"/>
              </a:ext>
            </a:extLst>
          </p:cNvPr>
          <p:cNvGrpSpPr/>
          <p:nvPr/>
        </p:nvGrpSpPr>
        <p:grpSpPr>
          <a:xfrm>
            <a:off x="411372" y="1523936"/>
            <a:ext cx="8523168" cy="874408"/>
            <a:chOff x="682035" y="1464174"/>
            <a:chExt cx="7394717" cy="87440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C7B9CF-948D-0F47-9278-0309D8F9AD26}"/>
                </a:ext>
              </a:extLst>
            </p:cNvPr>
            <p:cNvSpPr txBox="1"/>
            <p:nvPr/>
          </p:nvSpPr>
          <p:spPr>
            <a:xfrm>
              <a:off x="2958080" y="1464175"/>
              <a:ext cx="5118672" cy="874407"/>
            </a:xfrm>
            <a:prstGeom prst="rect">
              <a:avLst/>
            </a:prstGeom>
            <a:noFill/>
            <a:ln w="28575">
              <a:solidFill>
                <a:srgbClr val="AFABAB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根据不同场景为</a:t>
              </a:r>
              <a:r>
                <a:rPr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算子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制定了不同的算法策略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生成物理计划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(physical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plan)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FC4A98-7470-DF42-94C8-9147804F653E}"/>
                </a:ext>
              </a:extLst>
            </p:cNvPr>
            <p:cNvSpPr/>
            <p:nvPr/>
          </p:nvSpPr>
          <p:spPr>
            <a:xfrm>
              <a:off x="682035" y="1464174"/>
              <a:ext cx="2276045" cy="874407"/>
            </a:xfrm>
            <a:prstGeom prst="rect">
              <a:avLst/>
            </a:prstGeom>
            <a:solidFill>
              <a:srgbClr val="AFABAB"/>
            </a:solidFill>
            <a:ln w="28575">
              <a:solidFill>
                <a:srgbClr val="AFABA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 err="1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SparkPlanner</a:t>
              </a:r>
              <a:endParaRPr lang="zh-CN" altLang="en-US" sz="16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03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4C8E63D-F246-E144-9177-EC6BCD19F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Join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策略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C214A5-47CE-A24F-B978-0E3AB753F4B3}"/>
              </a:ext>
            </a:extLst>
          </p:cNvPr>
          <p:cNvGrpSpPr/>
          <p:nvPr/>
        </p:nvGrpSpPr>
        <p:grpSpPr>
          <a:xfrm>
            <a:off x="524539" y="2541205"/>
            <a:ext cx="5468400" cy="468000"/>
            <a:chOff x="524539" y="2541205"/>
            <a:chExt cx="5468400" cy="468000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6738265F-C654-E444-8466-C9B4E59AFD18}"/>
                </a:ext>
              </a:extLst>
            </p:cNvPr>
            <p:cNvSpPr/>
            <p:nvPr/>
          </p:nvSpPr>
          <p:spPr>
            <a:xfrm>
              <a:off x="524539" y="2541205"/>
              <a:ext cx="5468400" cy="46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B0F0"/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B09A8BC-C52B-1143-BF96-D25632E9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1" y="2556293"/>
              <a:ext cx="5448300" cy="4445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CBE1571-A83D-D44C-8475-D325356F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540" y="2791794"/>
            <a:ext cx="6726573" cy="411626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8A18AF-F824-8948-86F0-FE6FD84D9199}"/>
              </a:ext>
            </a:extLst>
          </p:cNvPr>
          <p:cNvGrpSpPr/>
          <p:nvPr/>
        </p:nvGrpSpPr>
        <p:grpSpPr>
          <a:xfrm>
            <a:off x="310416" y="1266415"/>
            <a:ext cx="8523168" cy="938419"/>
            <a:chOff x="682035" y="1464174"/>
            <a:chExt cx="7394717" cy="93841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148C9D-80B8-084E-99DF-30BF1326EA50}"/>
                </a:ext>
              </a:extLst>
            </p:cNvPr>
            <p:cNvSpPr txBox="1"/>
            <p:nvPr/>
          </p:nvSpPr>
          <p:spPr>
            <a:xfrm>
              <a:off x="2958080" y="1464175"/>
              <a:ext cx="5118672" cy="92333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Broadcast Hash Join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Shuffle Hash Join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Sort-Merge Join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786D16-EFC1-6E4B-9076-176D5DE91946}"/>
                </a:ext>
              </a:extLst>
            </p:cNvPr>
            <p:cNvSpPr/>
            <p:nvPr/>
          </p:nvSpPr>
          <p:spPr>
            <a:xfrm>
              <a:off x="682035" y="1464174"/>
              <a:ext cx="2276045" cy="938419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Join</a:t>
              </a:r>
              <a:r>
                <a:rPr lang="zh-CN" altLang="en-US" sz="2400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算法策略</a:t>
              </a:r>
            </a:p>
          </p:txBody>
        </p:sp>
      </p:grpSp>
      <p:sp>
        <p:nvSpPr>
          <p:cNvPr id="18" name="右箭头 17">
            <a:extLst>
              <a:ext uri="{FF2B5EF4-FFF2-40B4-BE49-F238E27FC236}">
                <a16:creationId xmlns:a16="http://schemas.microsoft.com/office/drawing/2014/main" id="{E6627492-FD70-F849-B289-28F84D74D354}"/>
              </a:ext>
            </a:extLst>
          </p:cNvPr>
          <p:cNvSpPr/>
          <p:nvPr/>
        </p:nvSpPr>
        <p:spPr>
          <a:xfrm>
            <a:off x="5883687" y="1372113"/>
            <a:ext cx="488037" cy="363511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3FEFE9-1EE6-034C-AB3D-84425A76F1D2}"/>
              </a:ext>
            </a:extLst>
          </p:cNvPr>
          <p:cNvSpPr txBox="1"/>
          <p:nvPr/>
        </p:nvSpPr>
        <p:spPr>
          <a:xfrm>
            <a:off x="6820371" y="1358749"/>
            <a:ext cx="167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0F8F5EF-7775-D14D-9D06-283365534522}"/>
              </a:ext>
            </a:extLst>
          </p:cNvPr>
          <p:cNvGrpSpPr/>
          <p:nvPr/>
        </p:nvGrpSpPr>
        <p:grpSpPr>
          <a:xfrm>
            <a:off x="6480976" y="3486289"/>
            <a:ext cx="2483050" cy="2727270"/>
            <a:chOff x="1270873" y="1399181"/>
            <a:chExt cx="2358614" cy="272727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9C98B62-6A34-2F4B-987D-EC08AF105489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Hash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6FDDBF-C894-0948-887C-4C073EF25994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2308324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 Table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Probe Table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Hash Table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依次扫描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Probe Table,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将匹配成功的两者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9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71E65CA-9BF8-8D43-807E-A2D28B1B1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Join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策略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AF0FC5-0254-F24F-BA95-2617E701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10" y="2600844"/>
            <a:ext cx="8131633" cy="42571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CEF0CA-921F-BA4F-90F0-803F62911A9E}"/>
              </a:ext>
            </a:extLst>
          </p:cNvPr>
          <p:cNvSpPr txBox="1"/>
          <p:nvPr/>
        </p:nvSpPr>
        <p:spPr>
          <a:xfrm>
            <a:off x="445330" y="2326301"/>
            <a:ext cx="409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适合一张很小的表和一张大表进行 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3D9A93-C507-1A47-8754-D6449DEB88D3}"/>
              </a:ext>
            </a:extLst>
          </p:cNvPr>
          <p:cNvGrpSpPr/>
          <p:nvPr/>
        </p:nvGrpSpPr>
        <p:grpSpPr>
          <a:xfrm>
            <a:off x="445329" y="1272812"/>
            <a:ext cx="8024114" cy="874408"/>
            <a:chOff x="682035" y="1464175"/>
            <a:chExt cx="6937539" cy="87440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0E600-0352-A24C-9CB5-D09C812DFD28}"/>
                </a:ext>
              </a:extLst>
            </p:cNvPr>
            <p:cNvSpPr txBox="1"/>
            <p:nvPr/>
          </p:nvSpPr>
          <p:spPr>
            <a:xfrm>
              <a:off x="2958081" y="1464175"/>
              <a:ext cx="4661493" cy="87440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将小表广播分发到大表所在的分区节点上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每个分区节点上执行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hash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69E7CAC-678F-4F4B-9C3B-0ECEF29407CB}"/>
                </a:ext>
              </a:extLst>
            </p:cNvPr>
            <p:cNvSpPr/>
            <p:nvPr/>
          </p:nvSpPr>
          <p:spPr>
            <a:xfrm>
              <a:off x="682035" y="1464175"/>
              <a:ext cx="2276045" cy="874408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Broadcast Hash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5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71E65CA-9BF8-8D43-807E-A2D28B1B1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Join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策略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C34889-EAD7-2F49-B602-0ED673F6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142"/>
            <a:ext cx="9151494" cy="3429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E9F486-C264-B845-AC73-D0461C4B6C12}"/>
              </a:ext>
            </a:extLst>
          </p:cNvPr>
          <p:cNvSpPr txBox="1"/>
          <p:nvPr/>
        </p:nvSpPr>
        <p:spPr>
          <a:xfrm>
            <a:off x="337810" y="2358042"/>
            <a:ext cx="409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适合一张小表和一张大表进行 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endParaRPr kumimoji="1"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9308DD-9BF7-E94A-8269-687B0C6222E7}"/>
              </a:ext>
            </a:extLst>
          </p:cNvPr>
          <p:cNvSpPr/>
          <p:nvPr/>
        </p:nvSpPr>
        <p:spPr>
          <a:xfrm>
            <a:off x="337810" y="2729298"/>
            <a:ext cx="5011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rgbClr val="586F76"/>
                </a:solidFill>
                <a:latin typeface="Verdana" panose="020B0604030504040204" pitchFamily="34" charset="0"/>
              </a:rPr>
              <a:t>spark.sql.autoBroadcastJoinThreshold</a:t>
            </a:r>
            <a:r>
              <a:rPr lang="zh-CN" altLang="en-US" sz="1600" dirty="0">
                <a:solidFill>
                  <a:srgbClr val="586F76"/>
                </a:solidFill>
                <a:latin typeface="Verdana" panose="020B0604030504040204" pitchFamily="34" charset="0"/>
              </a:rPr>
              <a:t> 默认</a:t>
            </a:r>
            <a:r>
              <a:rPr lang="en-US" altLang="zh-CN" sz="1600" dirty="0">
                <a:solidFill>
                  <a:srgbClr val="586F76"/>
                </a:solidFill>
                <a:latin typeface="Verdana" panose="020B0604030504040204" pitchFamily="34" charset="0"/>
              </a:rPr>
              <a:t>10M</a:t>
            </a:r>
            <a:endParaRPr lang="zh-CN" altLang="en-US" sz="16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4702E9-B644-564E-A671-E22F9E2D22BE}"/>
              </a:ext>
            </a:extLst>
          </p:cNvPr>
          <p:cNvGrpSpPr/>
          <p:nvPr/>
        </p:nvGrpSpPr>
        <p:grpSpPr>
          <a:xfrm>
            <a:off x="443064" y="1340567"/>
            <a:ext cx="7754290" cy="923330"/>
            <a:chOff x="915321" y="1464175"/>
            <a:chExt cx="6704253" cy="92333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B984E3-FE15-084B-8D1D-5E46E74F54D3}"/>
                </a:ext>
              </a:extLst>
            </p:cNvPr>
            <p:cNvSpPr txBox="1"/>
            <p:nvPr/>
          </p:nvSpPr>
          <p:spPr>
            <a:xfrm>
              <a:off x="2958081" y="1464175"/>
              <a:ext cx="4661493" cy="92333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将两个表按照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 key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进行分区，相同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 key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的记录重分布到同一节点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每个分区节点上执行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hash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16E95B-FC29-D845-91EB-8B20E01563F5}"/>
                </a:ext>
              </a:extLst>
            </p:cNvPr>
            <p:cNvSpPr/>
            <p:nvPr/>
          </p:nvSpPr>
          <p:spPr>
            <a:xfrm>
              <a:off x="915321" y="1464175"/>
              <a:ext cx="2042759" cy="92333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Shuffle Hash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0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71E65CA-9BF8-8D43-807E-A2D28B1B1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Join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策略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E9F486-C264-B845-AC73-D0461C4B6C12}"/>
              </a:ext>
            </a:extLst>
          </p:cNvPr>
          <p:cNvSpPr txBox="1"/>
          <p:nvPr/>
        </p:nvSpPr>
        <p:spPr>
          <a:xfrm>
            <a:off x="696186" y="2569835"/>
            <a:ext cx="409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适合两张大表进行 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endParaRPr kumimoji="1" lang="zh-CN" altLang="en-US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0A275E-1572-4F44-9BCF-119F02AC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0" y="3197674"/>
            <a:ext cx="7749915" cy="366032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479ACDF-10B9-6B4F-BEB1-9846B6DFD036}"/>
              </a:ext>
            </a:extLst>
          </p:cNvPr>
          <p:cNvGrpSpPr/>
          <p:nvPr/>
        </p:nvGrpSpPr>
        <p:grpSpPr>
          <a:xfrm>
            <a:off x="696186" y="1449553"/>
            <a:ext cx="7586448" cy="830997"/>
            <a:chOff x="1060435" y="1464175"/>
            <a:chExt cx="6559139" cy="83099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2E62FA-9210-564C-8ED3-A76965730262}"/>
                </a:ext>
              </a:extLst>
            </p:cNvPr>
            <p:cNvSpPr txBox="1"/>
            <p:nvPr/>
          </p:nvSpPr>
          <p:spPr>
            <a:xfrm>
              <a:off x="2958081" y="1464175"/>
              <a:ext cx="4661493" cy="83099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两张大表根据 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 key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进行重新分区</a:t>
              </a:r>
              <a:endPara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对单个分区节点的两表数据，分别进行排序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对排好序的两张分区表数据执行 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join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操作</a:t>
              </a:r>
              <a:endPara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03A72F-6962-914C-B8BA-6613B7E7D988}"/>
                </a:ext>
              </a:extLst>
            </p:cNvPr>
            <p:cNvSpPr/>
            <p:nvPr/>
          </p:nvSpPr>
          <p:spPr>
            <a:xfrm>
              <a:off x="1060435" y="1464175"/>
              <a:ext cx="1897645" cy="83099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Sort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Merge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27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19E9C048-9789-3043-981D-E7A21B6A8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新特性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9D34AD-9456-D24D-9F22-AD2EB3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6" y="2129448"/>
            <a:ext cx="1981200" cy="194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889D98-6593-BE49-A7F4-74A3A0EB50C1}"/>
              </a:ext>
            </a:extLst>
          </p:cNvPr>
          <p:cNvSpPr txBox="1"/>
          <p:nvPr/>
        </p:nvSpPr>
        <p:spPr>
          <a:xfrm>
            <a:off x="696186" y="1359172"/>
            <a:ext cx="644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中增加两个与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有关的新特性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7D696-34E9-C648-AB1C-34C733B5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6" y="4492585"/>
            <a:ext cx="1981200" cy="194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8CC486-0903-5148-A72C-CFB20550F578}"/>
              </a:ext>
            </a:extLst>
          </p:cNvPr>
          <p:cNvSpPr txBox="1"/>
          <p:nvPr/>
        </p:nvSpPr>
        <p:spPr>
          <a:xfrm>
            <a:off x="3117953" y="2094408"/>
            <a:ext cx="5546362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动态分区修剪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基于运行时（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 time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）推断出来的信息来进一步进行分区裁剪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可以在运行的时候过滤掉表中无用的数据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查询扫描可以得到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倍的加速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C2EA6B-418C-E34B-9470-4E42468F4143}"/>
              </a:ext>
            </a:extLst>
          </p:cNvPr>
          <p:cNvSpPr txBox="1"/>
          <p:nvPr/>
        </p:nvSpPr>
        <p:spPr>
          <a:xfrm>
            <a:off x="3117953" y="4457545"/>
            <a:ext cx="5546362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自适应查询执行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允许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Spark Planner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在运行时执行可选的执行计划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三个功能：动态合并、动态调整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策略、动态优化倾斜的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查询可以得到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倍的加速</a:t>
            </a:r>
          </a:p>
        </p:txBody>
      </p:sp>
    </p:spTree>
    <p:extLst>
      <p:ext uri="{BB962C8B-B14F-4D97-AF65-F5344CB8AC3E}">
        <p14:creationId xmlns:p14="http://schemas.microsoft.com/office/powerpoint/2010/main" val="41805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E7F391-4AA2-5B42-8A58-805F66C4C2E3}"/>
              </a:ext>
            </a:extLst>
          </p:cNvPr>
          <p:cNvSpPr txBox="1"/>
          <p:nvPr/>
        </p:nvSpPr>
        <p:spPr>
          <a:xfrm>
            <a:off x="2675745" y="2875002"/>
            <a:ext cx="3792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</a:t>
            </a:r>
            <a:r>
              <a:rPr kumimoji="1" lang="en-US" altLang="zh-CN" sz="6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6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谢大家！</a:t>
            </a: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7CF747EF-5F56-3243-BE7C-B3AFEB983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致谢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3CA960-DB2E-5E44-BFDC-5814F8D720ED}"/>
              </a:ext>
            </a:extLst>
          </p:cNvPr>
          <p:cNvSpPr txBox="1"/>
          <p:nvPr/>
        </p:nvSpPr>
        <p:spPr>
          <a:xfrm>
            <a:off x="3575156" y="4796851"/>
            <a:ext cx="236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2020/07/31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69C3D-F547-5F49-87E0-63AB2C2FD43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6" y="14975"/>
            <a:ext cx="990674" cy="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8ECC65-AC9A-DF4E-A0A0-3EF81C2B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51" y="3245787"/>
            <a:ext cx="1625600" cy="1625600"/>
          </a:xfrm>
          <a:prstGeom prst="rect">
            <a:avLst/>
          </a:prstGeom>
        </p:spPr>
      </p:pic>
      <p:sp>
        <p:nvSpPr>
          <p:cNvPr id="9" name="对角圆角矩形 8">
            <a:extLst>
              <a:ext uri="{FF2B5EF4-FFF2-40B4-BE49-F238E27FC236}">
                <a16:creationId xmlns:a16="http://schemas.microsoft.com/office/drawing/2014/main" id="{2758CD27-118E-5E4E-A09F-E3E185859443}"/>
              </a:ext>
            </a:extLst>
          </p:cNvPr>
          <p:cNvSpPr/>
          <p:nvPr/>
        </p:nvSpPr>
        <p:spPr>
          <a:xfrm>
            <a:off x="3702575" y="2522095"/>
            <a:ext cx="4976735" cy="3072984"/>
          </a:xfrm>
          <a:prstGeom prst="round2DiagRect">
            <a:avLst/>
          </a:prstGeom>
          <a:solidFill>
            <a:srgbClr val="0140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22FE6D-DA09-E342-8FEA-BD166D86AAA7}"/>
              </a:ext>
            </a:extLst>
          </p:cNvPr>
          <p:cNvSpPr/>
          <p:nvPr/>
        </p:nvSpPr>
        <p:spPr>
          <a:xfrm>
            <a:off x="2716552" y="2049906"/>
            <a:ext cx="4328827" cy="9443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EBF53D-05F3-AA4B-BA81-9C17AAB83D0F}"/>
              </a:ext>
            </a:extLst>
          </p:cNvPr>
          <p:cNvSpPr txBox="1"/>
          <p:nvPr/>
        </p:nvSpPr>
        <p:spPr>
          <a:xfrm>
            <a:off x="5216580" y="3440243"/>
            <a:ext cx="2263515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数据库发展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数据库模型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——SQL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的出现</a:t>
            </a:r>
          </a:p>
        </p:txBody>
      </p:sp>
    </p:spTree>
    <p:extLst>
      <p:ext uri="{BB962C8B-B14F-4D97-AF65-F5344CB8AC3E}">
        <p14:creationId xmlns:p14="http://schemas.microsoft.com/office/powerpoint/2010/main" val="29281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28123F3-39F7-FF49-BF5A-AC99950FB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数据库发展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F4BBC249-C8EA-0347-9A10-8CC52B7C0ACD}"/>
              </a:ext>
            </a:extLst>
          </p:cNvPr>
          <p:cNvSpPr/>
          <p:nvPr/>
        </p:nvSpPr>
        <p:spPr>
          <a:xfrm>
            <a:off x="0" y="3612634"/>
            <a:ext cx="9144000" cy="449705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379A7E-8838-1A4F-9AAD-436C8634EBC8}"/>
              </a:ext>
            </a:extLst>
          </p:cNvPr>
          <p:cNvCxnSpPr>
            <a:cxnSpLocks/>
          </p:cNvCxnSpPr>
          <p:nvPr/>
        </p:nvCxnSpPr>
        <p:spPr>
          <a:xfrm flipV="1">
            <a:off x="494675" y="4062335"/>
            <a:ext cx="0" cy="136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314D138-22E6-4543-B11F-F19A6F571B40}"/>
              </a:ext>
            </a:extLst>
          </p:cNvPr>
          <p:cNvSpPr/>
          <p:nvPr/>
        </p:nvSpPr>
        <p:spPr>
          <a:xfrm>
            <a:off x="21631" y="3177357"/>
            <a:ext cx="946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1960s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FA9C54-605F-FF4B-AB35-9EAFE01EB7B9}"/>
              </a:ext>
            </a:extLst>
          </p:cNvPr>
          <p:cNvSpPr txBox="1"/>
          <p:nvPr/>
        </p:nvSpPr>
        <p:spPr>
          <a:xfrm>
            <a:off x="21630" y="5435112"/>
            <a:ext cx="200204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数据库出现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Codasyl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层次模型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6B51D1E-6537-2146-85D9-B55C4902368C}"/>
              </a:ext>
            </a:extLst>
          </p:cNvPr>
          <p:cNvCxnSpPr>
            <a:cxnSpLocks/>
          </p:cNvCxnSpPr>
          <p:nvPr/>
        </p:nvCxnSpPr>
        <p:spPr>
          <a:xfrm>
            <a:off x="1741356" y="2210495"/>
            <a:ext cx="0" cy="136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848F0EF-2100-A546-8039-9489C1C21649}"/>
              </a:ext>
            </a:extLst>
          </p:cNvPr>
          <p:cNvSpPr/>
          <p:nvPr/>
        </p:nvSpPr>
        <p:spPr>
          <a:xfrm>
            <a:off x="1331631" y="4103300"/>
            <a:ext cx="819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1970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6CD9D9-C576-BA44-A2EF-1A874068EAE5}"/>
              </a:ext>
            </a:extLst>
          </p:cNvPr>
          <p:cNvSpPr txBox="1"/>
          <p:nvPr/>
        </p:nvSpPr>
        <p:spPr>
          <a:xfrm>
            <a:off x="696184" y="1179362"/>
            <a:ext cx="216026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IBM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研究员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Codd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提出关系型数据库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8B3C5DE-CD40-AB43-BC0F-53789BBE03C2}"/>
              </a:ext>
            </a:extLst>
          </p:cNvPr>
          <p:cNvCxnSpPr>
            <a:cxnSpLocks/>
          </p:cNvCxnSpPr>
          <p:nvPr/>
        </p:nvCxnSpPr>
        <p:spPr>
          <a:xfrm flipV="1">
            <a:off x="2856445" y="4071007"/>
            <a:ext cx="0" cy="136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6B6E151-8379-2046-B0D4-73BBFB01B5CD}"/>
              </a:ext>
            </a:extLst>
          </p:cNvPr>
          <p:cNvSpPr/>
          <p:nvPr/>
        </p:nvSpPr>
        <p:spPr>
          <a:xfrm>
            <a:off x="2446720" y="3171556"/>
            <a:ext cx="819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1974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93022A-0FA7-344C-9517-9F9F8A167E08}"/>
              </a:ext>
            </a:extLst>
          </p:cNvPr>
          <p:cNvSpPr txBox="1"/>
          <p:nvPr/>
        </p:nvSpPr>
        <p:spPr>
          <a:xfrm>
            <a:off x="2151084" y="5443784"/>
            <a:ext cx="161144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推出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语言出现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8598A2C-A577-764F-9DEA-095E75F98B3F}"/>
              </a:ext>
            </a:extLst>
          </p:cNvPr>
          <p:cNvCxnSpPr>
            <a:cxnSpLocks/>
          </p:cNvCxnSpPr>
          <p:nvPr/>
        </p:nvCxnSpPr>
        <p:spPr>
          <a:xfrm>
            <a:off x="4232221" y="2204695"/>
            <a:ext cx="0" cy="136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B00E996A-703E-F945-B749-F56ECDA372C4}"/>
              </a:ext>
            </a:extLst>
          </p:cNvPr>
          <p:cNvSpPr/>
          <p:nvPr/>
        </p:nvSpPr>
        <p:spPr>
          <a:xfrm>
            <a:off x="3774594" y="4097499"/>
            <a:ext cx="946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1980s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38F04E-8E3B-6443-816A-331BAF19CA81}"/>
              </a:ext>
            </a:extLst>
          </p:cNvPr>
          <p:cNvSpPr txBox="1"/>
          <p:nvPr/>
        </p:nvSpPr>
        <p:spPr>
          <a:xfrm>
            <a:off x="3492931" y="1179361"/>
            <a:ext cx="155874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成为标准查询语言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64E7F88-41E6-7F4B-8C04-39173B272980}"/>
              </a:ext>
            </a:extLst>
          </p:cNvPr>
          <p:cNvCxnSpPr>
            <a:cxnSpLocks/>
          </p:cNvCxnSpPr>
          <p:nvPr/>
        </p:nvCxnSpPr>
        <p:spPr>
          <a:xfrm flipV="1">
            <a:off x="6291691" y="4097499"/>
            <a:ext cx="0" cy="136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35F7D6A-4F68-2A47-84E9-F61B9F3860FD}"/>
              </a:ext>
            </a:extLst>
          </p:cNvPr>
          <p:cNvSpPr txBox="1"/>
          <p:nvPr/>
        </p:nvSpPr>
        <p:spPr>
          <a:xfrm>
            <a:off x="5485970" y="5443784"/>
            <a:ext cx="161144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三大商业数据库公司微软，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IBM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77E71E4-D034-2148-BCED-153DA0CEB67F}"/>
              </a:ext>
            </a:extLst>
          </p:cNvPr>
          <p:cNvSpPr/>
          <p:nvPr/>
        </p:nvSpPr>
        <p:spPr>
          <a:xfrm>
            <a:off x="5818647" y="3171556"/>
            <a:ext cx="946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2000s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9FC526B-D78F-094D-96E9-86DD3102DD73}"/>
              </a:ext>
            </a:extLst>
          </p:cNvPr>
          <p:cNvCxnSpPr>
            <a:cxnSpLocks/>
          </p:cNvCxnSpPr>
          <p:nvPr/>
        </p:nvCxnSpPr>
        <p:spPr>
          <a:xfrm>
            <a:off x="7862339" y="2204695"/>
            <a:ext cx="0" cy="136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7DF9D01-023E-F548-AECB-9EAC5C77B4C2}"/>
              </a:ext>
            </a:extLst>
          </p:cNvPr>
          <p:cNvSpPr txBox="1"/>
          <p:nvPr/>
        </p:nvSpPr>
        <p:spPr>
          <a:xfrm>
            <a:off x="6599418" y="1186807"/>
            <a:ext cx="252584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开源数据库，图数据库，非关系型数据库等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D8894F4-B973-934D-B40B-9198F4780A70}"/>
              </a:ext>
            </a:extLst>
          </p:cNvPr>
          <p:cNvSpPr/>
          <p:nvPr/>
        </p:nvSpPr>
        <p:spPr>
          <a:xfrm>
            <a:off x="7513529" y="409749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19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</a:t>
            </a:r>
            <a:endParaRPr lang="en-US" altLang="zh-CN" sz="2000" b="1" dirty="0">
              <a:solidFill>
                <a:srgbClr val="1919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11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>
            <a:extLst>
              <a:ext uri="{FF2B5EF4-FFF2-40B4-BE49-F238E27FC236}">
                <a16:creationId xmlns:a16="http://schemas.microsoft.com/office/drawing/2014/main" id="{07D20AAD-A52C-8940-9BE3-C630F948F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数据库模型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035963-98EA-A542-9354-D5461125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3" y="3237875"/>
            <a:ext cx="1270000" cy="1270000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24138FD0-51DC-4D44-B227-9E1C0D2EC99B}"/>
              </a:ext>
            </a:extLst>
          </p:cNvPr>
          <p:cNvSpPr/>
          <p:nvPr/>
        </p:nvSpPr>
        <p:spPr>
          <a:xfrm rot="18900000">
            <a:off x="1236717" y="2241278"/>
            <a:ext cx="1401003" cy="313113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974E99-7538-8345-A914-62B7B406B73E}"/>
              </a:ext>
            </a:extLst>
          </p:cNvPr>
          <p:cNvGrpSpPr/>
          <p:nvPr/>
        </p:nvGrpSpPr>
        <p:grpSpPr>
          <a:xfrm>
            <a:off x="3472859" y="1260746"/>
            <a:ext cx="1354529" cy="1733166"/>
            <a:chOff x="3022599" y="1276523"/>
            <a:chExt cx="1354529" cy="173316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800DCEA-0817-A349-A3A3-539902DF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2599" y="1276523"/>
              <a:ext cx="1212065" cy="121206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984468-3AF9-CB41-BF1E-85FBE0F526E9}"/>
                </a:ext>
              </a:extLst>
            </p:cNvPr>
            <p:cNvSpPr txBox="1"/>
            <p:nvPr/>
          </p:nvSpPr>
          <p:spPr>
            <a:xfrm>
              <a:off x="3022599" y="2609581"/>
              <a:ext cx="1354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层次模型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29C4A5A-F089-C645-9C23-619349C5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249" y="1270694"/>
            <a:ext cx="4239531" cy="215830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DFEF028-C64A-7C43-BF31-6A6E4B1BA91E}"/>
              </a:ext>
            </a:extLst>
          </p:cNvPr>
          <p:cNvGrpSpPr/>
          <p:nvPr/>
        </p:nvGrpSpPr>
        <p:grpSpPr>
          <a:xfrm>
            <a:off x="6782780" y="1384530"/>
            <a:ext cx="2256292" cy="1180800"/>
            <a:chOff x="6782780" y="1384530"/>
            <a:chExt cx="2256292" cy="11808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2C9B7E5-FF97-7B45-A250-81DB634A9DD0}"/>
                </a:ext>
              </a:extLst>
            </p:cNvPr>
            <p:cNvSpPr txBox="1"/>
            <p:nvPr/>
          </p:nvSpPr>
          <p:spPr>
            <a:xfrm>
              <a:off x="6782780" y="1384530"/>
              <a:ext cx="2206800" cy="11808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617887-E531-C34B-B6CB-C82401FB57FE}"/>
                </a:ext>
              </a:extLst>
            </p:cNvPr>
            <p:cNvSpPr txBox="1"/>
            <p:nvPr/>
          </p:nvSpPr>
          <p:spPr>
            <a:xfrm>
              <a:off x="6782781" y="1467099"/>
              <a:ext cx="225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仅能表示实体</a:t>
              </a:r>
              <a:r>
                <a:rPr kumimoji="1" lang="en-US" altLang="zh-CN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1:n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的关系，不能表示</a:t>
              </a:r>
              <a:r>
                <a:rPr kumimoji="1" lang="en-US" altLang="zh-CN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m:n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的复杂关系</a:t>
              </a:r>
            </a:p>
          </p:txBody>
        </p:sp>
      </p:grpSp>
      <p:sp>
        <p:nvSpPr>
          <p:cNvPr id="25" name="右箭头 24">
            <a:extLst>
              <a:ext uri="{FF2B5EF4-FFF2-40B4-BE49-F238E27FC236}">
                <a16:creationId xmlns:a16="http://schemas.microsoft.com/office/drawing/2014/main" id="{A3D01401-A876-434C-9454-6505C9C1A1E1}"/>
              </a:ext>
            </a:extLst>
          </p:cNvPr>
          <p:cNvSpPr/>
          <p:nvPr/>
        </p:nvSpPr>
        <p:spPr>
          <a:xfrm rot="2700000">
            <a:off x="1240202" y="5191365"/>
            <a:ext cx="1401003" cy="313113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42FF8B-1224-BF44-93A0-752148625B65}"/>
              </a:ext>
            </a:extLst>
          </p:cNvPr>
          <p:cNvGrpSpPr/>
          <p:nvPr/>
        </p:nvGrpSpPr>
        <p:grpSpPr>
          <a:xfrm>
            <a:off x="3515123" y="4816521"/>
            <a:ext cx="1270000" cy="1845266"/>
            <a:chOff x="2975143" y="4952306"/>
            <a:chExt cx="1270000" cy="184526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A95257E-7F2F-2540-A51E-1A950FE3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5143" y="4952306"/>
              <a:ext cx="1270000" cy="12700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66271E9-9DEF-1540-B11B-E1DFFE390DD2}"/>
                </a:ext>
              </a:extLst>
            </p:cNvPr>
            <p:cNvSpPr txBox="1"/>
            <p:nvPr/>
          </p:nvSpPr>
          <p:spPr>
            <a:xfrm>
              <a:off x="3004110" y="6397462"/>
              <a:ext cx="1212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网络模型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64C98733-C7B0-8C4C-AB39-F790A094B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70" y="4503486"/>
            <a:ext cx="3737065" cy="215830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0CAF324-AB9B-3E47-A0BE-C37A687DAA87}"/>
              </a:ext>
            </a:extLst>
          </p:cNvPr>
          <p:cNvGrpSpPr/>
          <p:nvPr/>
        </p:nvGrpSpPr>
        <p:grpSpPr>
          <a:xfrm>
            <a:off x="6811357" y="5095044"/>
            <a:ext cx="2256292" cy="1180800"/>
            <a:chOff x="6811357" y="5095044"/>
            <a:chExt cx="2256292" cy="118080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E7C9D4-DBF5-254A-BAD4-C8E1A7C968C4}"/>
                </a:ext>
              </a:extLst>
            </p:cNvPr>
            <p:cNvSpPr txBox="1"/>
            <p:nvPr/>
          </p:nvSpPr>
          <p:spPr>
            <a:xfrm>
              <a:off x="6832271" y="5095044"/>
              <a:ext cx="2206800" cy="11808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0D90CFE-10BB-264B-9E58-F42F92EEC97A}"/>
                </a:ext>
              </a:extLst>
            </p:cNvPr>
            <p:cNvSpPr txBox="1"/>
            <p:nvPr/>
          </p:nvSpPr>
          <p:spPr>
            <a:xfrm>
              <a:off x="6811357" y="5328390"/>
              <a:ext cx="22562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数据关联性大，结构复杂不易维护</a:t>
              </a:r>
            </a:p>
          </p:txBody>
        </p:sp>
      </p:grpSp>
      <p:sp>
        <p:nvSpPr>
          <p:cNvPr id="37" name="右箭头 36">
            <a:extLst>
              <a:ext uri="{FF2B5EF4-FFF2-40B4-BE49-F238E27FC236}">
                <a16:creationId xmlns:a16="http://schemas.microsoft.com/office/drawing/2014/main" id="{928A17A6-9870-C748-81FA-6650E453738F}"/>
              </a:ext>
            </a:extLst>
          </p:cNvPr>
          <p:cNvSpPr/>
          <p:nvPr/>
        </p:nvSpPr>
        <p:spPr>
          <a:xfrm>
            <a:off x="2283657" y="3795920"/>
            <a:ext cx="2317452" cy="327077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29B051-DBE6-7548-9F36-370D609643B5}"/>
              </a:ext>
            </a:extLst>
          </p:cNvPr>
          <p:cNvGrpSpPr/>
          <p:nvPr/>
        </p:nvGrpSpPr>
        <p:grpSpPr>
          <a:xfrm>
            <a:off x="5083141" y="3056214"/>
            <a:ext cx="1304144" cy="1820060"/>
            <a:chOff x="5166192" y="3043238"/>
            <a:chExt cx="1304144" cy="182005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ED4C789-8688-4740-8F9B-D7D2DC2F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6192" y="3043238"/>
              <a:ext cx="1270000" cy="127000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5047B9-3D15-354B-A5AA-484BACB7ABF9}"/>
                </a:ext>
              </a:extLst>
            </p:cNvPr>
            <p:cNvSpPr txBox="1"/>
            <p:nvPr/>
          </p:nvSpPr>
          <p:spPr>
            <a:xfrm>
              <a:off x="5166192" y="4463187"/>
              <a:ext cx="130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关系模型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0C0522E-0847-2C4E-960E-66C0F3A23275}"/>
              </a:ext>
            </a:extLst>
          </p:cNvPr>
          <p:cNvGrpSpPr/>
          <p:nvPr/>
        </p:nvGrpSpPr>
        <p:grpSpPr>
          <a:xfrm>
            <a:off x="6782780" y="3194439"/>
            <a:ext cx="2256291" cy="1180800"/>
            <a:chOff x="6782780" y="3194439"/>
            <a:chExt cx="2256291" cy="118080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826A7E-EAF0-0C4A-8B73-F7AB5F3943BF}"/>
                </a:ext>
              </a:extLst>
            </p:cNvPr>
            <p:cNvSpPr txBox="1"/>
            <p:nvPr/>
          </p:nvSpPr>
          <p:spPr>
            <a:xfrm>
              <a:off x="6832271" y="3194439"/>
              <a:ext cx="2206800" cy="11808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D27A14A-79BF-5D44-99DD-46A11F1F7317}"/>
                </a:ext>
              </a:extLst>
            </p:cNvPr>
            <p:cNvSpPr txBox="1"/>
            <p:nvPr/>
          </p:nvSpPr>
          <p:spPr>
            <a:xfrm>
              <a:off x="6782780" y="3285135"/>
              <a:ext cx="225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实体关系映射成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二维表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，结构简洁操作方便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9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3E6A829-E7BC-3B4A-8909-77D553C91C52}"/>
              </a:ext>
            </a:extLst>
          </p:cNvPr>
          <p:cNvGrpSpPr/>
          <p:nvPr/>
        </p:nvGrpSpPr>
        <p:grpSpPr>
          <a:xfrm>
            <a:off x="239843" y="1334126"/>
            <a:ext cx="8139660" cy="2212272"/>
            <a:chOff x="254832" y="1364106"/>
            <a:chExt cx="8139660" cy="221227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FE02979-BB63-244A-9EE8-5900A2A1E6C4}"/>
                </a:ext>
              </a:extLst>
            </p:cNvPr>
            <p:cNvSpPr txBox="1"/>
            <p:nvPr/>
          </p:nvSpPr>
          <p:spPr>
            <a:xfrm>
              <a:off x="254832" y="1364106"/>
              <a:ext cx="6445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SQL(Structured Query Language)</a:t>
              </a:r>
              <a:endPara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1C30E04-E7E0-7943-BA3F-6B57509B3C88}"/>
                </a:ext>
              </a:extLst>
            </p:cNvPr>
            <p:cNvSpPr txBox="1"/>
            <p:nvPr/>
          </p:nvSpPr>
          <p:spPr>
            <a:xfrm>
              <a:off x="696183" y="1887326"/>
              <a:ext cx="7698309" cy="1689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F.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Codd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研发</a:t>
              </a:r>
              <a:endPara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44" indent="-28574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推出查询语言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SEQUEL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，后更名为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</a:p>
            <a:p>
              <a:pPr marL="285744" indent="-28574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1987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ISO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正式推出</a:t>
              </a:r>
              <a:r>
                <a: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国际标准</a:t>
              </a:r>
            </a:p>
          </p:txBody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9E90B9CC-AD87-5540-BFC1-EDB53A5D5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SQL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的出现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1758F2-9021-0F43-A3B2-280AC55317D1}"/>
              </a:ext>
            </a:extLst>
          </p:cNvPr>
          <p:cNvGrpSpPr/>
          <p:nvPr/>
        </p:nvGrpSpPr>
        <p:grpSpPr>
          <a:xfrm>
            <a:off x="454640" y="4685997"/>
            <a:ext cx="1304144" cy="1820060"/>
            <a:chOff x="5166192" y="3043238"/>
            <a:chExt cx="1304144" cy="182005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848331A-6ECA-BD4F-B87F-658BB72B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6192" y="3043238"/>
              <a:ext cx="1270000" cy="1270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A4AC67-F7CB-2346-B3F3-F9F3D49C25A9}"/>
                </a:ext>
              </a:extLst>
            </p:cNvPr>
            <p:cNvSpPr txBox="1"/>
            <p:nvPr/>
          </p:nvSpPr>
          <p:spPr>
            <a:xfrm>
              <a:off x="5166192" y="4463187"/>
              <a:ext cx="130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关系模型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9E44A66-B625-774F-9906-750603EC5BD4}"/>
              </a:ext>
            </a:extLst>
          </p:cNvPr>
          <p:cNvGrpSpPr/>
          <p:nvPr/>
        </p:nvGrpSpPr>
        <p:grpSpPr>
          <a:xfrm>
            <a:off x="2888068" y="3965509"/>
            <a:ext cx="6121023" cy="1312891"/>
            <a:chOff x="2888068" y="3965509"/>
            <a:chExt cx="6121023" cy="131289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B3BCE9B-A911-DF45-9CE9-4305C855F688}"/>
                </a:ext>
              </a:extLst>
            </p:cNvPr>
            <p:cNvGrpSpPr/>
            <p:nvPr/>
          </p:nvGrpSpPr>
          <p:grpSpPr>
            <a:xfrm>
              <a:off x="3615768" y="3965509"/>
              <a:ext cx="5393323" cy="1312891"/>
              <a:chOff x="3615768" y="3965509"/>
              <a:chExt cx="5393323" cy="1312891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DF68DDD-7681-4C4F-9813-F3E8035D9150}"/>
                  </a:ext>
                </a:extLst>
              </p:cNvPr>
              <p:cNvSpPr txBox="1"/>
              <p:nvPr/>
            </p:nvSpPr>
            <p:spPr>
              <a:xfrm>
                <a:off x="3615768" y="3965509"/>
                <a:ext cx="5276539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二维表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结构存储实体属性，结构简洁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存储路径隐蔽，程序和数据具有高度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独立性</a:t>
                </a:r>
                <a:endPara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数据语言的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非过程化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程度较高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41AF188-E031-8B4B-A2F6-52F42E61EE0C}"/>
                  </a:ext>
                </a:extLst>
              </p:cNvPr>
              <p:cNvSpPr/>
              <p:nvPr/>
            </p:nvSpPr>
            <p:spPr>
              <a:xfrm>
                <a:off x="3615768" y="4014197"/>
                <a:ext cx="5393323" cy="1264203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ln w="0"/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3ECCD22-602C-0B41-89BB-65CF9D8F11F8}"/>
                </a:ext>
              </a:extLst>
            </p:cNvPr>
            <p:cNvSpPr/>
            <p:nvPr/>
          </p:nvSpPr>
          <p:spPr>
            <a:xfrm>
              <a:off x="2888068" y="4416346"/>
              <a:ext cx="710716" cy="459903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优点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8A955B-68DF-AC46-89C4-B9CD9D685D95}"/>
              </a:ext>
            </a:extLst>
          </p:cNvPr>
          <p:cNvGrpSpPr/>
          <p:nvPr/>
        </p:nvGrpSpPr>
        <p:grpSpPr>
          <a:xfrm>
            <a:off x="2874213" y="5463025"/>
            <a:ext cx="6134878" cy="1324404"/>
            <a:chOff x="2874213" y="5463025"/>
            <a:chExt cx="6134878" cy="132440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0592351-BEE6-734D-8C85-D7666DF7A4BD}"/>
                </a:ext>
              </a:extLst>
            </p:cNvPr>
            <p:cNvGrpSpPr/>
            <p:nvPr/>
          </p:nvGrpSpPr>
          <p:grpSpPr>
            <a:xfrm>
              <a:off x="3608047" y="5463025"/>
              <a:ext cx="5401044" cy="1324404"/>
              <a:chOff x="3608047" y="5463025"/>
              <a:chExt cx="5401044" cy="132440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2539138-A043-F946-9AC0-4E7D8A5925C8}"/>
                  </a:ext>
                </a:extLst>
              </p:cNvPr>
              <p:cNvSpPr txBox="1"/>
              <p:nvPr/>
            </p:nvSpPr>
            <p:spPr>
              <a:xfrm>
                <a:off x="3615768" y="5463025"/>
                <a:ext cx="5276539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查询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效率低下</a:t>
                </a:r>
                <a:endPara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查询时需指明数据所在的表和列，不指明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具体路径</a:t>
                </a:r>
                <a:endParaRPr kumimoji="1" lang="en-US" altLang="zh-CN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需要系统对查询进行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优化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422B610-C3EA-C748-8012-E79EEFBB68A1}"/>
                  </a:ext>
                </a:extLst>
              </p:cNvPr>
              <p:cNvSpPr/>
              <p:nvPr/>
            </p:nvSpPr>
            <p:spPr>
              <a:xfrm>
                <a:off x="3608047" y="5482308"/>
                <a:ext cx="5401044" cy="1305121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ln w="0"/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78BB2E8-7A2E-5B46-A4F3-FCFC392C0411}"/>
                </a:ext>
              </a:extLst>
            </p:cNvPr>
            <p:cNvSpPr/>
            <p:nvPr/>
          </p:nvSpPr>
          <p:spPr>
            <a:xfrm>
              <a:off x="2874213" y="5955229"/>
              <a:ext cx="710716" cy="459903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缺点</a:t>
              </a:r>
            </a:p>
          </p:txBody>
        </p:sp>
      </p:grpSp>
      <p:sp>
        <p:nvSpPr>
          <p:cNvPr id="27" name="右箭头 26">
            <a:extLst>
              <a:ext uri="{FF2B5EF4-FFF2-40B4-BE49-F238E27FC236}">
                <a16:creationId xmlns:a16="http://schemas.microsoft.com/office/drawing/2014/main" id="{2BF3172A-36B1-A740-A300-191648883969}"/>
              </a:ext>
            </a:extLst>
          </p:cNvPr>
          <p:cNvSpPr/>
          <p:nvPr/>
        </p:nvSpPr>
        <p:spPr>
          <a:xfrm>
            <a:off x="1894124" y="5143251"/>
            <a:ext cx="824460" cy="400110"/>
          </a:xfrm>
          <a:prstGeom prst="right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80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8ECC65-AC9A-DF4E-A0A0-3EF81C2B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51" y="3245787"/>
            <a:ext cx="1625600" cy="1625600"/>
          </a:xfrm>
          <a:prstGeom prst="rect">
            <a:avLst/>
          </a:prstGeom>
        </p:spPr>
      </p:pic>
      <p:sp>
        <p:nvSpPr>
          <p:cNvPr id="9" name="对角圆角矩形 8">
            <a:extLst>
              <a:ext uri="{FF2B5EF4-FFF2-40B4-BE49-F238E27FC236}">
                <a16:creationId xmlns:a16="http://schemas.microsoft.com/office/drawing/2014/main" id="{2758CD27-118E-5E4E-A09F-E3E185859443}"/>
              </a:ext>
            </a:extLst>
          </p:cNvPr>
          <p:cNvSpPr/>
          <p:nvPr/>
        </p:nvSpPr>
        <p:spPr>
          <a:xfrm>
            <a:off x="3702575" y="2522095"/>
            <a:ext cx="4976735" cy="3072984"/>
          </a:xfrm>
          <a:prstGeom prst="round2DiagRect">
            <a:avLst/>
          </a:prstGeom>
          <a:solidFill>
            <a:srgbClr val="0140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22FE6D-DA09-E342-8FEA-BD166D86AAA7}"/>
              </a:ext>
            </a:extLst>
          </p:cNvPr>
          <p:cNvSpPr/>
          <p:nvPr/>
        </p:nvSpPr>
        <p:spPr>
          <a:xfrm>
            <a:off x="2716552" y="2049906"/>
            <a:ext cx="4328827" cy="9443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EBF53D-05F3-AA4B-BA81-9C17AAB83D0F}"/>
              </a:ext>
            </a:extLst>
          </p:cNvPr>
          <p:cNvSpPr txBox="1"/>
          <p:nvPr/>
        </p:nvSpPr>
        <p:spPr>
          <a:xfrm>
            <a:off x="5216580" y="3440246"/>
            <a:ext cx="2263515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——SQL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优化方法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——SQL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5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78E486D-C2CC-B146-8872-0BFAE602F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SQL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原理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86CEF5-900D-054E-B79B-28A5ECA869C8}"/>
              </a:ext>
            </a:extLst>
          </p:cNvPr>
          <p:cNvGrpSpPr/>
          <p:nvPr/>
        </p:nvGrpSpPr>
        <p:grpSpPr>
          <a:xfrm>
            <a:off x="526666" y="1298557"/>
            <a:ext cx="3747600" cy="972000"/>
            <a:chOff x="696179" y="1277732"/>
            <a:chExt cx="3747600" cy="972000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69D8BE05-EB61-E54C-95BD-21FB930D7322}"/>
                </a:ext>
              </a:extLst>
            </p:cNvPr>
            <p:cNvSpPr/>
            <p:nvPr/>
          </p:nvSpPr>
          <p:spPr>
            <a:xfrm>
              <a:off x="696179" y="1277732"/>
              <a:ext cx="3747600" cy="97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B0F0"/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99CFA3E-5ED0-5D47-8799-033CB5DEB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511" y="1302934"/>
              <a:ext cx="3708400" cy="93980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17920FC-EC8A-124C-8E1D-7AA8B1D48431}"/>
              </a:ext>
            </a:extLst>
          </p:cNvPr>
          <p:cNvGrpSpPr/>
          <p:nvPr/>
        </p:nvGrpSpPr>
        <p:grpSpPr>
          <a:xfrm>
            <a:off x="5688770" y="1364835"/>
            <a:ext cx="2233535" cy="4994737"/>
            <a:chOff x="5688770" y="1364835"/>
            <a:chExt cx="2233535" cy="49947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D3FC011F-1D3D-9043-A7AC-5DF8E059BE4A}"/>
                </a:ext>
              </a:extLst>
            </p:cNvPr>
            <p:cNvSpPr/>
            <p:nvPr/>
          </p:nvSpPr>
          <p:spPr>
            <a:xfrm>
              <a:off x="5688770" y="1364835"/>
              <a:ext cx="2233535" cy="83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客户端把语句发给服务器端执行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451E850D-2A80-BD40-88B3-DE321227B673}"/>
                </a:ext>
              </a:extLst>
            </p:cNvPr>
            <p:cNvSpPr/>
            <p:nvPr/>
          </p:nvSpPr>
          <p:spPr>
            <a:xfrm>
              <a:off x="5688770" y="2749931"/>
              <a:ext cx="2233535" cy="83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服务器端进行语句解析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D2EF63C-A3CC-4B44-BF53-AF960D314FB7}"/>
                </a:ext>
              </a:extLst>
            </p:cNvPr>
            <p:cNvSpPr/>
            <p:nvPr/>
          </p:nvSpPr>
          <p:spPr>
            <a:xfrm>
              <a:off x="5688770" y="4135027"/>
              <a:ext cx="2233535" cy="83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服务器端执行语句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542BE38-DA94-454B-872B-43A9F825D09E}"/>
                </a:ext>
              </a:extLst>
            </p:cNvPr>
            <p:cNvSpPr/>
            <p:nvPr/>
          </p:nvSpPr>
          <p:spPr>
            <a:xfrm>
              <a:off x="5688770" y="5520123"/>
              <a:ext cx="2233535" cy="83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提取数据返回客户端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095AF658-F4FF-1041-B8F9-DCF5F3B8D7AC}"/>
                </a:ext>
              </a:extLst>
            </p:cNvPr>
            <p:cNvSpPr/>
            <p:nvPr/>
          </p:nvSpPr>
          <p:spPr>
            <a:xfrm rot="5400000">
              <a:off x="6546508" y="2389435"/>
              <a:ext cx="453963" cy="18401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9F8EEF2C-030F-5945-8417-E7C2E79E35FA}"/>
                </a:ext>
              </a:extLst>
            </p:cNvPr>
            <p:cNvSpPr/>
            <p:nvPr/>
          </p:nvSpPr>
          <p:spPr>
            <a:xfrm rot="5400000">
              <a:off x="6546506" y="3765862"/>
              <a:ext cx="453963" cy="18401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8947D1F7-4B46-3E41-85B4-E14D364CEAD8}"/>
                </a:ext>
              </a:extLst>
            </p:cNvPr>
            <p:cNvSpPr/>
            <p:nvPr/>
          </p:nvSpPr>
          <p:spPr>
            <a:xfrm rot="5400000">
              <a:off x="6546506" y="5155292"/>
              <a:ext cx="453963" cy="18401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三角形 13">
            <a:extLst>
              <a:ext uri="{FF2B5EF4-FFF2-40B4-BE49-F238E27FC236}">
                <a16:creationId xmlns:a16="http://schemas.microsoft.com/office/drawing/2014/main" id="{82C3CBD4-03D4-D946-AE72-02706203BDBC}"/>
              </a:ext>
            </a:extLst>
          </p:cNvPr>
          <p:cNvSpPr/>
          <p:nvPr/>
        </p:nvSpPr>
        <p:spPr>
          <a:xfrm rot="5400000">
            <a:off x="4829318" y="1597180"/>
            <a:ext cx="434715" cy="374755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49CFB4-8D79-EC4A-A63D-A295B63651E0}"/>
              </a:ext>
            </a:extLst>
          </p:cNvPr>
          <p:cNvGrpSpPr/>
          <p:nvPr/>
        </p:nvGrpSpPr>
        <p:grpSpPr>
          <a:xfrm>
            <a:off x="656205" y="3256915"/>
            <a:ext cx="4780214" cy="2606400"/>
            <a:chOff x="656205" y="3256915"/>
            <a:chExt cx="4780214" cy="2606400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B115427D-3BA5-3142-A84E-2A7772C54DE2}"/>
                </a:ext>
              </a:extLst>
            </p:cNvPr>
            <p:cNvSpPr/>
            <p:nvPr/>
          </p:nvSpPr>
          <p:spPr>
            <a:xfrm>
              <a:off x="656205" y="3256915"/>
              <a:ext cx="3751200" cy="26064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B0F0"/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126FA23-FF58-0F42-A02E-73D1443179A4}"/>
                </a:ext>
              </a:extLst>
            </p:cNvPr>
            <p:cNvGrpSpPr/>
            <p:nvPr/>
          </p:nvGrpSpPr>
          <p:grpSpPr>
            <a:xfrm>
              <a:off x="676625" y="3275427"/>
              <a:ext cx="4759794" cy="2578100"/>
              <a:chOff x="676624" y="3275426"/>
              <a:chExt cx="4759793" cy="2578100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79097875-16C2-4743-9F6A-5DDDBFC87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624" y="3275426"/>
                <a:ext cx="3708400" cy="2578100"/>
              </a:xfrm>
              <a:prstGeom prst="rect">
                <a:avLst/>
              </a:prstGeom>
            </p:spPr>
          </p:pic>
          <p:sp>
            <p:nvSpPr>
              <p:cNvPr id="31" name="右箭头 30">
                <a:extLst>
                  <a:ext uri="{FF2B5EF4-FFF2-40B4-BE49-F238E27FC236}">
                    <a16:creationId xmlns:a16="http://schemas.microsoft.com/office/drawing/2014/main" id="{60976873-FB19-F74E-AB90-D152679611AA}"/>
                  </a:ext>
                </a:extLst>
              </p:cNvPr>
              <p:cNvSpPr/>
              <p:nvPr/>
            </p:nvSpPr>
            <p:spPr>
              <a:xfrm rot="10800000">
                <a:off x="4656928" y="4487292"/>
                <a:ext cx="779489" cy="13491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6BD5A1-3DBC-0C48-AD38-F5CB0C151861}"/>
              </a:ext>
            </a:extLst>
          </p:cNvPr>
          <p:cNvGrpSpPr/>
          <p:nvPr/>
        </p:nvGrpSpPr>
        <p:grpSpPr>
          <a:xfrm>
            <a:off x="526666" y="2749925"/>
            <a:ext cx="5131255" cy="3306091"/>
            <a:chOff x="598747" y="2901703"/>
            <a:chExt cx="5131254" cy="330609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29E73C30-D5C3-7D4C-913E-FDA5855E9343}"/>
                </a:ext>
              </a:extLst>
            </p:cNvPr>
            <p:cNvSpPr/>
            <p:nvPr/>
          </p:nvSpPr>
          <p:spPr>
            <a:xfrm>
              <a:off x="2895627" y="2901703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查询高速缓存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C2FE55DE-D3A3-2B43-9A90-8403B945A974}"/>
                </a:ext>
              </a:extLst>
            </p:cNvPr>
            <p:cNvSpPr/>
            <p:nvPr/>
          </p:nvSpPr>
          <p:spPr>
            <a:xfrm>
              <a:off x="598749" y="2901703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合法性检查</a:t>
              </a: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7E121EB-4CE5-394B-9776-7CF3B8076137}"/>
                </a:ext>
              </a:extLst>
            </p:cNvPr>
            <p:cNvSpPr/>
            <p:nvPr/>
          </p:nvSpPr>
          <p:spPr>
            <a:xfrm>
              <a:off x="598748" y="4286799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语义检查</a:t>
              </a: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D8A1436E-ABBC-2349-89B4-2332AACC2364}"/>
                </a:ext>
              </a:extLst>
            </p:cNvPr>
            <p:cNvSpPr/>
            <p:nvPr/>
          </p:nvSpPr>
          <p:spPr>
            <a:xfrm>
              <a:off x="598747" y="5671895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查询对象加锁</a:t>
              </a: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044F21-A0FA-CA4D-B9B3-F622BF35F12C}"/>
                </a:ext>
              </a:extLst>
            </p:cNvPr>
            <p:cNvSpPr/>
            <p:nvPr/>
          </p:nvSpPr>
          <p:spPr>
            <a:xfrm>
              <a:off x="2895626" y="5671895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访问权限核对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A0587CCE-8182-FA4C-BBDF-B93B360B5146}"/>
                </a:ext>
              </a:extLst>
            </p:cNvPr>
            <p:cNvSpPr/>
            <p:nvPr/>
          </p:nvSpPr>
          <p:spPr>
            <a:xfrm>
              <a:off x="2895625" y="4286799"/>
              <a:ext cx="1676373" cy="535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确认执行计划</a:t>
              </a:r>
            </a:p>
          </p:txBody>
        </p:sp>
        <p:sp>
          <p:nvSpPr>
            <p:cNvPr id="21" name="右箭头 20">
              <a:extLst>
                <a:ext uri="{FF2B5EF4-FFF2-40B4-BE49-F238E27FC236}">
                  <a16:creationId xmlns:a16="http://schemas.microsoft.com/office/drawing/2014/main" id="{33B79346-EEB2-F341-B8E4-959ED8C2BAC4}"/>
                </a:ext>
              </a:extLst>
            </p:cNvPr>
            <p:cNvSpPr/>
            <p:nvPr/>
          </p:nvSpPr>
          <p:spPr>
            <a:xfrm rot="10800000">
              <a:off x="4740638" y="3118123"/>
              <a:ext cx="779489" cy="13491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86827B07-7E18-2449-87CF-168611063867}"/>
                </a:ext>
              </a:extLst>
            </p:cNvPr>
            <p:cNvSpPr/>
            <p:nvPr/>
          </p:nvSpPr>
          <p:spPr>
            <a:xfrm rot="10800000">
              <a:off x="2275119" y="3135716"/>
              <a:ext cx="585512" cy="11732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CD68FCA2-E59F-314D-A031-3885E328E1D5}"/>
                </a:ext>
              </a:extLst>
            </p:cNvPr>
            <p:cNvSpPr/>
            <p:nvPr/>
          </p:nvSpPr>
          <p:spPr>
            <a:xfrm>
              <a:off x="2292616" y="5881183"/>
              <a:ext cx="585513" cy="117321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A946EFA0-70EC-834A-BE8D-B17FC0A67E0B}"/>
                </a:ext>
              </a:extLst>
            </p:cNvPr>
            <p:cNvSpPr/>
            <p:nvPr/>
          </p:nvSpPr>
          <p:spPr>
            <a:xfrm rot="5400000">
              <a:off x="1047188" y="3794744"/>
              <a:ext cx="779489" cy="13491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右箭头 24">
              <a:extLst>
                <a:ext uri="{FF2B5EF4-FFF2-40B4-BE49-F238E27FC236}">
                  <a16:creationId xmlns:a16="http://schemas.microsoft.com/office/drawing/2014/main" id="{F62D538B-758A-164E-9CB5-713D6380D2C8}"/>
                </a:ext>
              </a:extLst>
            </p:cNvPr>
            <p:cNvSpPr/>
            <p:nvPr/>
          </p:nvSpPr>
          <p:spPr>
            <a:xfrm rot="5400000">
              <a:off x="1045065" y="5177579"/>
              <a:ext cx="779489" cy="13491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右箭头 25">
              <a:extLst>
                <a:ext uri="{FF2B5EF4-FFF2-40B4-BE49-F238E27FC236}">
                  <a16:creationId xmlns:a16="http://schemas.microsoft.com/office/drawing/2014/main" id="{4E794162-55FE-5948-854A-7977F9D46E4A}"/>
                </a:ext>
              </a:extLst>
            </p:cNvPr>
            <p:cNvSpPr/>
            <p:nvPr/>
          </p:nvSpPr>
          <p:spPr>
            <a:xfrm rot="16200000">
              <a:off x="3344066" y="5177579"/>
              <a:ext cx="779489" cy="13491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BB22E5EB-6EA8-8941-A40A-0404BC252EEE}"/>
                </a:ext>
              </a:extLst>
            </p:cNvPr>
            <p:cNvSpPr/>
            <p:nvPr/>
          </p:nvSpPr>
          <p:spPr>
            <a:xfrm rot="18900000">
              <a:off x="4522611" y="4013871"/>
              <a:ext cx="1207390" cy="14499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1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3199AEC9-3129-2149-B6C3-87613C4FC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86" y="172858"/>
            <a:ext cx="51050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优化方法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BD864B-4E2D-574B-B5C9-D70BE15F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77" y="1409198"/>
            <a:ext cx="3848100" cy="2806700"/>
          </a:xfrm>
          <a:prstGeom prst="rect">
            <a:avLst/>
          </a:prstGeom>
        </p:spPr>
      </p:pic>
      <p:sp>
        <p:nvSpPr>
          <p:cNvPr id="29" name="下箭头 28">
            <a:extLst>
              <a:ext uri="{FF2B5EF4-FFF2-40B4-BE49-F238E27FC236}">
                <a16:creationId xmlns:a16="http://schemas.microsoft.com/office/drawing/2014/main" id="{159C7B93-02DD-834A-97BE-4B41E8D40BF5}"/>
              </a:ext>
            </a:extLst>
          </p:cNvPr>
          <p:cNvSpPr/>
          <p:nvPr/>
        </p:nvSpPr>
        <p:spPr>
          <a:xfrm>
            <a:off x="1688124" y="3444097"/>
            <a:ext cx="338558" cy="943216"/>
          </a:xfrm>
          <a:prstGeom prst="down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B64305D1-FA8E-5C45-8433-BD064F7D599B}"/>
              </a:ext>
            </a:extLst>
          </p:cNvPr>
          <p:cNvSpPr/>
          <p:nvPr/>
        </p:nvSpPr>
        <p:spPr>
          <a:xfrm rot="18000000">
            <a:off x="3461556" y="3147135"/>
            <a:ext cx="333033" cy="1465231"/>
          </a:xfrm>
          <a:prstGeom prst="downArrow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FCD30E1-B13C-7A49-86CC-E275D1A7E3C4}"/>
              </a:ext>
            </a:extLst>
          </p:cNvPr>
          <p:cNvGrpSpPr/>
          <p:nvPr/>
        </p:nvGrpSpPr>
        <p:grpSpPr>
          <a:xfrm>
            <a:off x="7261879" y="4324334"/>
            <a:ext cx="1882121" cy="2076428"/>
            <a:chOff x="7220034" y="4520800"/>
            <a:chExt cx="1882121" cy="207642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22EE5B-3FF2-E34E-BEEE-BB466F49CCB2}"/>
                </a:ext>
              </a:extLst>
            </p:cNvPr>
            <p:cNvSpPr txBox="1"/>
            <p:nvPr/>
          </p:nvSpPr>
          <p:spPr>
            <a:xfrm>
              <a:off x="7220034" y="4520800"/>
              <a:ext cx="1693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空间</a:t>
              </a:r>
              <a:endPara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9BEEC65-6F55-C24C-AEF2-9B3253A5FF5B}"/>
                </a:ext>
              </a:extLst>
            </p:cNvPr>
            <p:cNvSpPr txBox="1"/>
            <p:nvPr/>
          </p:nvSpPr>
          <p:spPr>
            <a:xfrm>
              <a:off x="7220034" y="5950897"/>
              <a:ext cx="1882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39BB8C5-6921-6541-A48D-7537A478A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412114" y="5215648"/>
              <a:ext cx="686732" cy="686732"/>
            </a:xfrm>
            <a:prstGeom prst="rect">
              <a:avLst/>
            </a:prstGeom>
          </p:spPr>
        </p:pic>
      </p:grpSp>
      <p:sp>
        <p:nvSpPr>
          <p:cNvPr id="41" name="右箭头 40">
            <a:extLst>
              <a:ext uri="{FF2B5EF4-FFF2-40B4-BE49-F238E27FC236}">
                <a16:creationId xmlns:a16="http://schemas.microsoft.com/office/drawing/2014/main" id="{B47FD3C0-138F-F140-8353-1A7022755548}"/>
              </a:ext>
            </a:extLst>
          </p:cNvPr>
          <p:cNvSpPr/>
          <p:nvPr/>
        </p:nvSpPr>
        <p:spPr>
          <a:xfrm rot="10800000">
            <a:off x="2910349" y="5019182"/>
            <a:ext cx="876251" cy="2712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5C73F3-D6E6-C14D-92E3-B10F66F797F2}"/>
              </a:ext>
            </a:extLst>
          </p:cNvPr>
          <p:cNvGrpSpPr/>
          <p:nvPr/>
        </p:nvGrpSpPr>
        <p:grpSpPr>
          <a:xfrm>
            <a:off x="1270873" y="1399181"/>
            <a:ext cx="2358614" cy="1992146"/>
            <a:chOff x="1270873" y="1399181"/>
            <a:chExt cx="2358614" cy="199214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5E056E8-B9B4-0848-A9D8-6FA7CA3B5D7D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8337D40-AF51-F045-87FF-F87FA687F10D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573200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系统配置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数据表结构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及索引</a:t>
              </a:r>
              <a:endPara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75EF276-94AE-DB41-A454-66D5CE394597}"/>
              </a:ext>
            </a:extLst>
          </p:cNvPr>
          <p:cNvGrpSpPr/>
          <p:nvPr/>
        </p:nvGrpSpPr>
        <p:grpSpPr>
          <a:xfrm>
            <a:off x="590600" y="4491355"/>
            <a:ext cx="2203759" cy="1977628"/>
            <a:chOff x="1270873" y="1399181"/>
            <a:chExt cx="2358614" cy="174238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C14325-7B1C-EC4A-B29F-96F57617A84B}"/>
                </a:ext>
              </a:extLst>
            </p:cNvPr>
            <p:cNvSpPr txBox="1"/>
            <p:nvPr/>
          </p:nvSpPr>
          <p:spPr>
            <a:xfrm>
              <a:off x="1270873" y="1399181"/>
              <a:ext cx="2357200" cy="40011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92D05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7FCEBD-63F6-6F4E-A11C-89DF59AA734E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323439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优先使用索引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优化查询条件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减少全表扫描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连接优化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281C226-2119-7941-BF97-ADF6EFD39D31}"/>
              </a:ext>
            </a:extLst>
          </p:cNvPr>
          <p:cNvGrpSpPr/>
          <p:nvPr/>
        </p:nvGrpSpPr>
        <p:grpSpPr>
          <a:xfrm>
            <a:off x="3924918" y="4394987"/>
            <a:ext cx="2203759" cy="2370957"/>
            <a:chOff x="1270873" y="1437545"/>
            <a:chExt cx="2358614" cy="208892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D076055-4032-2D42-9661-F4A344D26500}"/>
                </a:ext>
              </a:extLst>
            </p:cNvPr>
            <p:cNvSpPr txBox="1"/>
            <p:nvPr/>
          </p:nvSpPr>
          <p:spPr>
            <a:xfrm>
              <a:off x="1270873" y="1437545"/>
              <a:ext cx="2357200" cy="3525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(Index)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70FFDEB-5B4E-C54E-8B6E-B27B150EEFBB}"/>
                </a:ext>
              </a:extLst>
            </p:cNvPr>
            <p:cNvSpPr txBox="1"/>
            <p:nvPr/>
          </p:nvSpPr>
          <p:spPr>
            <a:xfrm>
              <a:off x="1271487" y="1818127"/>
              <a:ext cx="2358000" cy="17083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建立目录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增高查询速度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增加存储空间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不适合频繁删改的列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4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12453</TotalTime>
  <Words>1321</Words>
  <Application>Microsoft Macintosh PowerPoint</Application>
  <PresentationFormat>全屏显示(4:3)</PresentationFormat>
  <Paragraphs>230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等线 Light</vt:lpstr>
      <vt:lpstr>黑体</vt:lpstr>
      <vt:lpstr>Microsoft YaHei</vt:lpstr>
      <vt:lpstr>Microsoft YaHei</vt:lpstr>
      <vt:lpstr>Arial</vt:lpstr>
      <vt:lpstr>Calibri</vt:lpstr>
      <vt:lpstr>Calibri Light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 航宇</dc:creator>
  <cp:lastModifiedBy>邵 航宇</cp:lastModifiedBy>
  <cp:revision>122</cp:revision>
  <dcterms:created xsi:type="dcterms:W3CDTF">2020-07-21T10:37:27Z</dcterms:created>
  <dcterms:modified xsi:type="dcterms:W3CDTF">2020-07-31T01:23:31Z</dcterms:modified>
</cp:coreProperties>
</file>